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0" r:id="rId3"/>
    <p:sldId id="261" r:id="rId4"/>
    <p:sldId id="272" r:id="rId5"/>
    <p:sldId id="262" r:id="rId6"/>
    <p:sldId id="263" r:id="rId7"/>
    <p:sldId id="264" r:id="rId8"/>
    <p:sldId id="265" r:id="rId9"/>
    <p:sldId id="266" r:id="rId10"/>
    <p:sldId id="267" r:id="rId11"/>
    <p:sldId id="271" r:id="rId12"/>
    <p:sldId id="268" r:id="rId13"/>
    <p:sldId id="273" r:id="rId14"/>
    <p:sldId id="270" r:id="rId15"/>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0" d="100"/>
          <a:sy n="70" d="100"/>
        </p:scale>
        <p:origin x="7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fr-FR" smtClean="0"/>
              <a:t>Modifiez le style du titre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fr-FR" smtClean="0"/>
              <a:t>Modifiez le style du titre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fr-FR" smtClean="0"/>
              <a:t>Modifiez le style du titre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fr-FR" smtClean="0"/>
              <a:t>Modifiez le style du titre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48A87A34-81AB-432B-8DAE-1953F412C126}" type="datetimeFigureOut">
              <a:rPr lang="en-US" dirty="0"/>
              <a:t>11/13/2018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fr-FR" smtClean="0"/>
              <a:t>Modifiez le style du titre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3" name="Date Placeholder 2"/>
          <p:cNvSpPr>
            <a:spLocks noGrp="1"/>
          </p:cNvSpPr>
          <p:nvPr>
            <p:ph type="dt" sz="half" idx="10"/>
          </p:nvPr>
        </p:nvSpPr>
        <p:spPr/>
        <p:txBody>
          <a:bodyPr/>
          <a:lstStyle/>
          <a:p>
            <a:fld id="{48A87A34-81AB-432B-8DAE-1953F412C126}" type="datetimeFigureOut">
              <a:rPr lang="en-US" dirty="0"/>
              <a:t>11/13/2018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r-FR" smtClean="0"/>
              <a:t>Modifiez le style du titre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fr-FR" smtClean="0"/>
              <a:t>Modifiez le style du titre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r-FR" smtClean="0"/>
              <a:t>Modifiez le style du titre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fr-FR" smtClean="0"/>
              <a:t>Modifiez le style du titre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fr-FR" smtClean="0"/>
              <a:t>Modifiez le style du titre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2" name="Content Placeholder 3"/>
          <p:cNvSpPr>
            <a:spLocks noGrp="1"/>
          </p:cNvSpPr>
          <p:nvPr>
            <p:ph sz="quarter" idx="13"/>
          </p:nvPr>
        </p:nvSpPr>
        <p:spPr>
          <a:xfrm>
            <a:off x="913774" y="3051012"/>
            <a:ext cx="5106027" cy="274018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13" name="Content Placeholder 5"/>
          <p:cNvSpPr>
            <a:spLocks noGrp="1"/>
          </p:cNvSpPr>
          <p:nvPr>
            <p:ph sz="quarter" idx="14"/>
          </p:nvPr>
        </p:nvSpPr>
        <p:spPr>
          <a:xfrm>
            <a:off x="6172200" y="3051012"/>
            <a:ext cx="5105401" cy="274018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11/13/2018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11/13/2018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fr-FR" smtClean="0"/>
              <a:t>Modifiez le style du titre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11/13/2018</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cid:image001.jpg@01D34DC5.6DF7F8A0" TargetMode="External"/><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cid:image001.jpg@01D34DC5.6DF7F8A0" TargetMode="External"/><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cid:image001.jpg@01D34DC5.6DF7F8A0" TargetMode="External"/><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cid:image001.jpg@01D34DC5.6DF7F8A0" TargetMode="External"/><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hyperlink" Target="mailto:handicap@cdg30.fr" TargetMode="External"/><Relationship Id="rId2" Type="http://schemas.openxmlformats.org/officeDocument/2006/relationships/hyperlink" Target="mailto:brigitte.monier@cdg30.fr"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cid:image001.jpg@01D34DC5.6DF7F8A0" TargetMode="Externa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cid:image001.jpg@01D34DC5.6DF7F8A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cid:image001.jpg@01D34DC5.6DF7F8A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cid:image001.jpg@01D34DC5.6DF7F8A0"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cid:image001.jpg@01D34DC5.6DF7F8A0"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cid:image001.jpg@01D34DC5.6DF7F8A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cid:image001.jpg@01D34DC5.6DF7F8A0" TargetMode="External"/><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cid:image001.jpg@01D34DC5.6DF7F8A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cid:image001.jpg@01D34DC5.6DF7F8A0" TargetMode="External"/><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fr-FR" sz="5400" cap="none" dirty="0" smtClean="0">
                <a:solidFill>
                  <a:schemeClr val="accent1">
                    <a:lumMod val="75000"/>
                  </a:schemeClr>
                </a:solidFill>
                <a:latin typeface="Calibri" panose="020F0502020204030204" pitchFamily="34" charset="0"/>
              </a:rPr>
              <a:t>Les Outils Numériques et La Compensation du Handicap</a:t>
            </a:r>
            <a:endParaRPr lang="fr-FR" sz="5400" cap="none" dirty="0">
              <a:solidFill>
                <a:schemeClr val="accent1">
                  <a:lumMod val="75000"/>
                </a:schemeClr>
              </a:solidFill>
              <a:latin typeface="Calibri" panose="020F0502020204030204" pitchFamily="34" charset="0"/>
            </a:endParaRPr>
          </a:p>
        </p:txBody>
      </p:sp>
      <p:sp>
        <p:nvSpPr>
          <p:cNvPr id="3" name="Sous-titre 2"/>
          <p:cNvSpPr>
            <a:spLocks noGrp="1"/>
          </p:cNvSpPr>
          <p:nvPr>
            <p:ph type="subTitle" idx="1"/>
          </p:nvPr>
        </p:nvSpPr>
        <p:spPr/>
        <p:txBody>
          <a:bodyPr>
            <a:normAutofit/>
          </a:bodyPr>
          <a:lstStyle/>
          <a:p>
            <a:r>
              <a:rPr lang="fr-FR" sz="2800" b="1" dirty="0" smtClean="0">
                <a:solidFill>
                  <a:schemeClr val="tx1"/>
                </a:solidFill>
                <a:latin typeface="Century Gothic" panose="020B0502020202020204" pitchFamily="34" charset="0"/>
              </a:rPr>
              <a:t>CDG 30</a:t>
            </a:r>
          </a:p>
          <a:p>
            <a:r>
              <a:rPr lang="fr-FR" sz="2800" b="1" dirty="0" smtClean="0">
                <a:solidFill>
                  <a:schemeClr val="tx1"/>
                </a:solidFill>
                <a:latin typeface="Century Gothic" panose="020B0502020202020204" pitchFamily="34" charset="0"/>
              </a:rPr>
              <a:t>14/11/2018</a:t>
            </a:r>
            <a:endParaRPr lang="fr-FR" sz="2800" b="1" dirty="0">
              <a:solidFill>
                <a:schemeClr val="tx1"/>
              </a:solidFill>
              <a:latin typeface="Century Gothic" panose="020B0502020202020204" pitchFamily="34" charset="0"/>
            </a:endParaRPr>
          </a:p>
        </p:txBody>
      </p:sp>
      <p:pic>
        <p:nvPicPr>
          <p:cNvPr id="4" name="Image 3" descr="cid:image001.jpg@01D1E109.F2B4B76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496896" y="268915"/>
            <a:ext cx="1937982" cy="1245808"/>
          </a:xfrm>
          <a:prstGeom prst="rect">
            <a:avLst/>
          </a:prstGeom>
          <a:noFill/>
          <a:ln>
            <a:noFill/>
          </a:ln>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25347" y="0"/>
            <a:ext cx="2674513" cy="1783638"/>
          </a:xfrm>
          <a:prstGeom prst="rect">
            <a:avLst/>
          </a:prstGeom>
        </p:spPr>
      </p:pic>
    </p:spTree>
    <p:extLst>
      <p:ext uri="{BB962C8B-B14F-4D97-AF65-F5344CB8AC3E}">
        <p14:creationId xmlns:p14="http://schemas.microsoft.com/office/powerpoint/2010/main" val="11066588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3"/>
          </p:nvPr>
        </p:nvSpPr>
        <p:spPr>
          <a:xfrm>
            <a:off x="586854" y="2367092"/>
            <a:ext cx="10690746" cy="3992765"/>
          </a:xfrm>
        </p:spPr>
        <p:txBody>
          <a:bodyPr>
            <a:normAutofit fontScale="92500" lnSpcReduction="10000"/>
          </a:bodyPr>
          <a:lstStyle/>
          <a:p>
            <a:pPr algn="just"/>
            <a:r>
              <a:rPr lang="fr-FR" cap="none" dirty="0" smtClean="0">
                <a:latin typeface="Century Gothic" panose="020B0502020202020204" pitchFamily="34" charset="0"/>
              </a:rPr>
              <a:t>Le </a:t>
            </a:r>
            <a:r>
              <a:rPr lang="fr-FR" b="1" cap="none" dirty="0" smtClean="0">
                <a:latin typeface="Century Gothic" panose="020B0502020202020204" pitchFamily="34" charset="0"/>
              </a:rPr>
              <a:t>handicap psychique</a:t>
            </a:r>
            <a:r>
              <a:rPr lang="fr-FR" cap="none" dirty="0" smtClean="0">
                <a:latin typeface="Century Gothic" panose="020B0502020202020204" pitchFamily="34" charset="0"/>
              </a:rPr>
              <a:t> est la conséquence de maladies mentales (à ne pas confondre avec le handicap mental) entrainant un déficit relationnel, des difficultés de concentration, une grande variabilité dans la possibilité d'utilisation des capacités alors que la personne garde des facultés intellectuelles dites normales.</a:t>
            </a:r>
            <a:br>
              <a:rPr lang="fr-FR" cap="none" dirty="0" smtClean="0">
                <a:latin typeface="Century Gothic" panose="020B0502020202020204" pitchFamily="34" charset="0"/>
              </a:rPr>
            </a:br>
            <a:r>
              <a:rPr lang="fr-FR" cap="none" dirty="0" smtClean="0">
                <a:latin typeface="Century Gothic" panose="020B0502020202020204" pitchFamily="34" charset="0"/>
              </a:rPr>
              <a:t>La reconnaissance du handicap psychique s’effectue souvent par l’observation des conséquences de la maladie mentale dans le vécu de la personne. Celles-ci peuvent donc être extrêmement variées en fonction des individus et de leur pathologie. </a:t>
            </a:r>
          </a:p>
          <a:p>
            <a:pPr algn="just"/>
            <a:r>
              <a:rPr lang="fr-FR" b="1" i="1" cap="none" dirty="0" smtClean="0">
                <a:solidFill>
                  <a:schemeClr val="accent1">
                    <a:lumMod val="75000"/>
                  </a:schemeClr>
                </a:solidFill>
                <a:latin typeface="Century Gothic" panose="020B0502020202020204" pitchFamily="34" charset="0"/>
              </a:rPr>
              <a:t>Quelques exemples de maladies mentales</a:t>
            </a:r>
            <a:r>
              <a:rPr lang="fr-FR" b="1" cap="none" dirty="0" smtClean="0">
                <a:solidFill>
                  <a:schemeClr val="accent1">
                    <a:lumMod val="75000"/>
                  </a:schemeClr>
                </a:solidFill>
                <a:latin typeface="Century Gothic" panose="020B0502020202020204" pitchFamily="34" charset="0"/>
              </a:rPr>
              <a:t> </a:t>
            </a:r>
            <a:r>
              <a:rPr lang="fr-FR" cap="none" dirty="0" smtClean="0">
                <a:latin typeface="Century Gothic" panose="020B0502020202020204" pitchFamily="34" charset="0"/>
              </a:rPr>
              <a:t>pouvant induire un handicap psychique : troubles bipolaires, troubles dépressifs, schizophrénie, paranoïa, névroses obsessionnelles, burn-out…</a:t>
            </a:r>
          </a:p>
          <a:p>
            <a:pPr algn="just"/>
            <a:r>
              <a:rPr lang="fr-FR" cap="none" dirty="0" smtClean="0">
                <a:latin typeface="Century Gothic" panose="020B0502020202020204" pitchFamily="34" charset="0"/>
              </a:rPr>
              <a:t>1/3 de la population connaitra un trouble psychique au cours de sa vie</a:t>
            </a:r>
            <a:endParaRPr lang="fr-FR" b="1" cap="none" dirty="0" smtClean="0">
              <a:latin typeface="Century Gothic" panose="020B0502020202020204" pitchFamily="34" charset="0"/>
            </a:endParaRPr>
          </a:p>
          <a:p>
            <a:endParaRPr lang="fr-FR" dirty="0" smtClean="0"/>
          </a:p>
          <a:p>
            <a:endParaRPr lang="fr-FR" dirty="0"/>
          </a:p>
        </p:txBody>
      </p:sp>
      <p:pic>
        <p:nvPicPr>
          <p:cNvPr id="4" name="Image 3" descr="cid:image001.jpg@01D1E109.F2B4B76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31533" y="183757"/>
            <a:ext cx="1394236" cy="1083367"/>
          </a:xfrm>
          <a:prstGeom prst="rect">
            <a:avLst/>
          </a:prstGeom>
          <a:noFill/>
          <a:ln>
            <a:noFill/>
          </a:ln>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24304" y="0"/>
            <a:ext cx="2175556" cy="1450883"/>
          </a:xfrm>
          <a:prstGeom prst="rect">
            <a:avLst/>
          </a:prstGeom>
        </p:spPr>
      </p:pic>
      <p:sp>
        <p:nvSpPr>
          <p:cNvPr id="6" name="AutoShape 2" descr="Résultat de recherche d'images pour &quot;logo handicap&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1" name="AutoShape 6" descr="Résultat de recherche d'images pour &quot;picto logo handicap&quot;"/>
          <p:cNvSpPr>
            <a:spLocks noGrp="1" noChangeAspect="1" noChangeArrowheads="1"/>
          </p:cNvSpPr>
          <p:nvPr>
            <p:ph type="title"/>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r>
              <a:rPr lang="fr-FR" dirty="0" smtClean="0"/>
              <a:t/>
            </a:r>
            <a:br>
              <a:rPr lang="fr-FR" dirty="0" smtClean="0"/>
            </a:br>
            <a:r>
              <a:rPr lang="fr-FR" dirty="0" smtClean="0"/>
              <a:t>Handicap psychique</a:t>
            </a:r>
            <a:endParaRPr lang="fr-FR" dirty="0"/>
          </a:p>
        </p:txBody>
      </p:sp>
      <p:pic>
        <p:nvPicPr>
          <p:cNvPr id="12" name="Imag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8875" y="1115330"/>
            <a:ext cx="835429" cy="793657"/>
          </a:xfrm>
          <a:prstGeom prst="rect">
            <a:avLst/>
          </a:prstGeom>
        </p:spPr>
      </p:pic>
    </p:spTree>
    <p:extLst>
      <p:ext uri="{BB962C8B-B14F-4D97-AF65-F5344CB8AC3E}">
        <p14:creationId xmlns:p14="http://schemas.microsoft.com/office/powerpoint/2010/main" val="3463960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flipV="1">
            <a:off x="1378425" y="572797"/>
            <a:ext cx="9899802" cy="177830"/>
          </a:xfrm>
        </p:spPr>
        <p:txBody>
          <a:bodyPr>
            <a:normAutofit fontScale="90000"/>
          </a:bodyPr>
          <a:lstStyle/>
          <a:p>
            <a:endParaRPr lang="fr-FR" dirty="0"/>
          </a:p>
        </p:txBody>
      </p:sp>
      <p:sp>
        <p:nvSpPr>
          <p:cNvPr id="3" name="Espace réservé du contenu 2"/>
          <p:cNvSpPr>
            <a:spLocks noGrp="1"/>
          </p:cNvSpPr>
          <p:nvPr>
            <p:ph sz="quarter" idx="13"/>
          </p:nvPr>
        </p:nvSpPr>
        <p:spPr>
          <a:xfrm>
            <a:off x="913774" y="1446664"/>
            <a:ext cx="10363826" cy="4344536"/>
          </a:xfrm>
        </p:spPr>
        <p:txBody>
          <a:bodyPr>
            <a:normAutofit/>
          </a:bodyPr>
          <a:lstStyle/>
          <a:p>
            <a:pPr algn="just"/>
            <a:r>
              <a:rPr lang="fr-FR" cap="none" dirty="0" smtClean="0">
                <a:latin typeface="Century Gothic" panose="020B0502020202020204" pitchFamily="34" charset="0"/>
              </a:rPr>
              <a:t>Les relations au travail sont très codées : les troubles du comportement déstabilisent parfois le collectif de travail. Les personnes en situation de handicap psychique ne perçoivent pas toujours les attentes de l’environnement en matière de comportement (tenue vestimentaire, niveaux de langage…). Il peut être compliqué d’intégrer ces codes évidents pour d’autres.</a:t>
            </a:r>
          </a:p>
          <a:p>
            <a:pPr algn="just"/>
            <a:endParaRPr lang="fr-FR" dirty="0" smtClean="0"/>
          </a:p>
          <a:p>
            <a:pPr algn="just"/>
            <a:r>
              <a:rPr lang="fr-FR" dirty="0" smtClean="0"/>
              <a:t>Les Ordinateurs permettant de stocker une grande quantité de données et palliant les limites en termes de mémoire,</a:t>
            </a:r>
          </a:p>
          <a:p>
            <a:pPr algn="just"/>
            <a:r>
              <a:rPr lang="fr-FR" dirty="0" smtClean="0"/>
              <a:t>Les agendas et/ou montres connectés : aides à la planification des journées,</a:t>
            </a:r>
          </a:p>
          <a:p>
            <a:pPr algn="just"/>
            <a:r>
              <a:rPr lang="fr-FR" dirty="0" smtClean="0"/>
              <a:t>Assistants cognitifs numériques (envoi automatique de messages).</a:t>
            </a:r>
          </a:p>
          <a:p>
            <a:pPr algn="just"/>
            <a:endParaRPr lang="fr-FR" dirty="0"/>
          </a:p>
        </p:txBody>
      </p:sp>
    </p:spTree>
    <p:extLst>
      <p:ext uri="{BB962C8B-B14F-4D97-AF65-F5344CB8AC3E}">
        <p14:creationId xmlns:p14="http://schemas.microsoft.com/office/powerpoint/2010/main" val="932110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Maladie Invalidante</a:t>
            </a:r>
            <a:endParaRPr lang="fr-FR" dirty="0"/>
          </a:p>
        </p:txBody>
      </p:sp>
      <p:sp>
        <p:nvSpPr>
          <p:cNvPr id="3" name="Espace réservé du contenu 2"/>
          <p:cNvSpPr>
            <a:spLocks noGrp="1"/>
          </p:cNvSpPr>
          <p:nvPr>
            <p:ph sz="quarter" idx="13"/>
          </p:nvPr>
        </p:nvSpPr>
        <p:spPr>
          <a:xfrm>
            <a:off x="913774" y="1910688"/>
            <a:ext cx="10363826" cy="4285396"/>
          </a:xfrm>
        </p:spPr>
        <p:txBody>
          <a:bodyPr>
            <a:normAutofit fontScale="25000" lnSpcReduction="20000"/>
          </a:bodyPr>
          <a:lstStyle/>
          <a:p>
            <a:pPr algn="just"/>
            <a:r>
              <a:rPr lang="fr-FR" sz="7200" cap="none" dirty="0">
                <a:latin typeface="Century Gothic" panose="020B0502020202020204" pitchFamily="34" charset="0"/>
              </a:rPr>
              <a:t>M</a:t>
            </a:r>
            <a:r>
              <a:rPr lang="fr-FR" sz="7200" cap="none" dirty="0" smtClean="0">
                <a:latin typeface="Century Gothic" panose="020B0502020202020204" pitchFamily="34" charset="0"/>
              </a:rPr>
              <a:t>éconnaissance de l’impact au travail, en oubliant que la personne peut être en difficulté  : séquelles physiques, douleur, fatigabilité, effets secondaires des traitements, troubles anxieux….</a:t>
            </a:r>
          </a:p>
          <a:p>
            <a:pPr algn="just"/>
            <a:r>
              <a:rPr lang="fr-FR" sz="7200" cap="none" dirty="0" smtClean="0">
                <a:latin typeface="Century Gothic" panose="020B0502020202020204" pitchFamily="34" charset="0"/>
              </a:rPr>
              <a:t>La plupart du temps il s’agit d’une maladie invisible, comme fibromyalgies, maladies cardiovasculaires, diabète, insuffisance rénale chronique, hépatites, cancers, maladies respiratoires, sclérose en plaques, maladies de l’appareil digestif, VIH,…..</a:t>
            </a:r>
            <a:endParaRPr lang="fr-FR" sz="7200" dirty="0"/>
          </a:p>
          <a:p>
            <a:endParaRPr lang="fr-FR" dirty="0" smtClean="0"/>
          </a:p>
          <a:p>
            <a:r>
              <a:rPr lang="fr-FR" sz="8000" dirty="0" smtClean="0"/>
              <a:t>Glucomètre connecté,</a:t>
            </a:r>
          </a:p>
          <a:p>
            <a:r>
              <a:rPr lang="fr-FR" sz="8000" dirty="0" smtClean="0"/>
              <a:t>Outils domotiques permettant la sécurité des soins,</a:t>
            </a:r>
          </a:p>
          <a:p>
            <a:r>
              <a:rPr lang="fr-FR" sz="8000" dirty="0" smtClean="0"/>
              <a:t>Claviers, souris, charriots avec supports ordinateurs portables,</a:t>
            </a:r>
          </a:p>
          <a:p>
            <a:r>
              <a:rPr lang="fr-FR" sz="8000" dirty="0" smtClean="0"/>
              <a:t>Réseaux sociaux permettant de rompre l’isolement,</a:t>
            </a:r>
          </a:p>
          <a:p>
            <a:r>
              <a:rPr lang="fr-FR" sz="8000" dirty="0" smtClean="0"/>
              <a:t>Travail en réseaux, vidéo conférences, audio conférences.</a:t>
            </a:r>
          </a:p>
          <a:p>
            <a:endParaRPr lang="fr-FR" dirty="0"/>
          </a:p>
        </p:txBody>
      </p:sp>
      <p:pic>
        <p:nvPicPr>
          <p:cNvPr id="4" name="Image 3" descr="cid:image001.jpg@01D1E109.F2B4B76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549373" y="436269"/>
            <a:ext cx="1602360" cy="980336"/>
          </a:xfrm>
          <a:prstGeom prst="rect">
            <a:avLst/>
          </a:prstGeom>
          <a:noFill/>
          <a:ln>
            <a:noFill/>
          </a:ln>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37183" y="0"/>
            <a:ext cx="2162677" cy="1442294"/>
          </a:xfrm>
          <a:prstGeom prst="rect">
            <a:avLst/>
          </a:prstGeom>
        </p:spPr>
      </p:pic>
      <p:pic>
        <p:nvPicPr>
          <p:cNvPr id="6" name="Imag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8907" y="862671"/>
            <a:ext cx="955344" cy="951098"/>
          </a:xfrm>
          <a:prstGeom prst="rect">
            <a:avLst/>
          </a:prstGeom>
        </p:spPr>
      </p:pic>
    </p:spTree>
    <p:extLst>
      <p:ext uri="{BB962C8B-B14F-4D97-AF65-F5344CB8AC3E}">
        <p14:creationId xmlns:p14="http://schemas.microsoft.com/office/powerpoint/2010/main" val="4102677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3775" y="618517"/>
            <a:ext cx="10364451" cy="1210283"/>
          </a:xfrm>
        </p:spPr>
        <p:txBody>
          <a:bodyPr/>
          <a:lstStyle/>
          <a:p>
            <a:r>
              <a:rPr lang="fr-FR" cap="none" dirty="0" smtClean="0">
                <a:solidFill>
                  <a:schemeClr val="accent1">
                    <a:lumMod val="75000"/>
                  </a:schemeClr>
                </a:solidFill>
              </a:rPr>
              <a:t>et</a:t>
            </a:r>
            <a:r>
              <a:rPr lang="fr-FR" dirty="0" smtClean="0">
                <a:solidFill>
                  <a:schemeClr val="accent1">
                    <a:lumMod val="75000"/>
                  </a:schemeClr>
                </a:solidFill>
              </a:rPr>
              <a:t> </a:t>
            </a:r>
            <a:r>
              <a:rPr lang="fr-FR" cap="none" dirty="0" smtClean="0">
                <a:solidFill>
                  <a:schemeClr val="accent1">
                    <a:lumMod val="75000"/>
                  </a:schemeClr>
                </a:solidFill>
              </a:rPr>
              <a:t>le</a:t>
            </a:r>
            <a:r>
              <a:rPr lang="fr-FR" dirty="0" smtClean="0">
                <a:solidFill>
                  <a:schemeClr val="accent1">
                    <a:lumMod val="75000"/>
                  </a:schemeClr>
                </a:solidFill>
              </a:rPr>
              <a:t> Télétravail</a:t>
            </a:r>
            <a:endParaRPr lang="fr-FR" dirty="0">
              <a:solidFill>
                <a:schemeClr val="accent1">
                  <a:lumMod val="75000"/>
                </a:schemeClr>
              </a:solidFill>
            </a:endParaRPr>
          </a:p>
        </p:txBody>
      </p:sp>
      <p:sp>
        <p:nvSpPr>
          <p:cNvPr id="3" name="Espace réservé du contenu 2"/>
          <p:cNvSpPr>
            <a:spLocks noGrp="1"/>
          </p:cNvSpPr>
          <p:nvPr>
            <p:ph sz="quarter" idx="13"/>
          </p:nvPr>
        </p:nvSpPr>
        <p:spPr>
          <a:xfrm>
            <a:off x="913774" y="1845984"/>
            <a:ext cx="10363826" cy="4500225"/>
          </a:xfrm>
        </p:spPr>
        <p:txBody>
          <a:bodyPr>
            <a:normAutofit fontScale="92500" lnSpcReduction="20000"/>
          </a:bodyPr>
          <a:lstStyle/>
          <a:p>
            <a:r>
              <a:rPr lang="fr-FR" cap="none" dirty="0" smtClean="0">
                <a:latin typeface="Century Gothic" panose="020B0502020202020204" pitchFamily="34" charset="0"/>
              </a:rPr>
              <a:t>Quelque soit la typologie du handicap, le télétravail peut apporter une réponse en compensation des restrictions d’aptitudes, comme la capacité de se déplacer, dont le trajet domicile travail, la station debout assise prolongée, la fatigabilité,</a:t>
            </a:r>
            <a:r>
              <a:rPr lang="fr-FR" dirty="0"/>
              <a:t> </a:t>
            </a:r>
            <a:r>
              <a:rPr lang="fr-FR" cap="none" dirty="0" smtClean="0">
                <a:latin typeface="Century Gothic" panose="020B0502020202020204" pitchFamily="34" charset="0"/>
              </a:rPr>
              <a:t>la gestion des douleurs, le contact avec le public…..</a:t>
            </a:r>
          </a:p>
          <a:p>
            <a:pPr algn="ctr"/>
            <a:r>
              <a:rPr lang="fr-FR" cap="none" dirty="0" smtClean="0">
                <a:solidFill>
                  <a:srgbClr val="FF0000"/>
                </a:solidFill>
              </a:rPr>
              <a:t>Le FIPHFP peut prendre en charge </a:t>
            </a:r>
          </a:p>
          <a:p>
            <a:pPr algn="just"/>
            <a:r>
              <a:rPr lang="fr-FR" dirty="0" smtClean="0">
                <a:solidFill>
                  <a:srgbClr val="FF0000"/>
                </a:solidFill>
              </a:rPr>
              <a:t>Les surcoûts d’acquisition des matériels et mobiliers nécessaires à l’exercice de l’activité professionnelle</a:t>
            </a:r>
          </a:p>
          <a:p>
            <a:pPr algn="just"/>
            <a:r>
              <a:rPr lang="fr-FR" dirty="0" smtClean="0">
                <a:solidFill>
                  <a:srgbClr val="FF0000"/>
                </a:solidFill>
              </a:rPr>
              <a:t>Les aménagements nécessaires à l’exercice sécurisé de l’activité professionnelle dans la limite d’un plafond de 10000 € par agent</a:t>
            </a:r>
          </a:p>
          <a:p>
            <a:pPr algn="just"/>
            <a:r>
              <a:rPr lang="fr-FR" dirty="0" smtClean="0">
                <a:solidFill>
                  <a:srgbClr val="FF0000"/>
                </a:solidFill>
              </a:rPr>
              <a:t>Les </a:t>
            </a:r>
            <a:r>
              <a:rPr lang="fr-FR" dirty="0">
                <a:solidFill>
                  <a:srgbClr val="FF0000"/>
                </a:solidFill>
              </a:rPr>
              <a:t>é</a:t>
            </a:r>
            <a:r>
              <a:rPr lang="fr-FR" dirty="0" smtClean="0">
                <a:solidFill>
                  <a:srgbClr val="FF0000"/>
                </a:solidFill>
              </a:rPr>
              <a:t>tudes externes préalables d’aménagement du poste de travail dans la limite d’un plafond de 3000 € par agent</a:t>
            </a:r>
          </a:p>
          <a:p>
            <a:pPr algn="just"/>
            <a:r>
              <a:rPr lang="fr-FR" dirty="0" smtClean="0">
                <a:solidFill>
                  <a:srgbClr val="FF0000"/>
                </a:solidFill>
              </a:rPr>
              <a:t>Les coûts d’abonnement et de maintenance liés à l’utilisation et au fonctionnement externalisés des matériels dans la limite de 2500 € par agent</a:t>
            </a:r>
          </a:p>
          <a:p>
            <a:endParaRPr lang="fr-FR" dirty="0" smtClean="0"/>
          </a:p>
          <a:p>
            <a:endParaRPr lang="fr-FR" dirty="0"/>
          </a:p>
        </p:txBody>
      </p:sp>
      <p:pic>
        <p:nvPicPr>
          <p:cNvPr id="4" name="Image 3" descr="cid:image001.jpg@01D1E109.F2B4B76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913774" y="230979"/>
            <a:ext cx="1602360" cy="980336"/>
          </a:xfrm>
          <a:prstGeom prst="rect">
            <a:avLst/>
          </a:prstGeom>
          <a:noFill/>
          <a:ln>
            <a:noFill/>
          </a:ln>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37183" y="0"/>
            <a:ext cx="2162677" cy="1442294"/>
          </a:xfrm>
          <a:prstGeom prst="rect">
            <a:avLst/>
          </a:prstGeom>
        </p:spPr>
      </p:pic>
      <p:pic>
        <p:nvPicPr>
          <p:cNvPr id="8" name="Image 7" descr="Résultat de recherche d'images pour &quot;fiphfp et logo&quot;"/>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10867" y="635701"/>
            <a:ext cx="609600" cy="651510"/>
          </a:xfrm>
          <a:prstGeom prst="rect">
            <a:avLst/>
          </a:prstGeom>
          <a:noFill/>
          <a:ln>
            <a:noFill/>
          </a:ln>
        </p:spPr>
      </p:pic>
    </p:spTree>
    <p:extLst>
      <p:ext uri="{BB962C8B-B14F-4D97-AF65-F5344CB8AC3E}">
        <p14:creationId xmlns:p14="http://schemas.microsoft.com/office/powerpoint/2010/main" val="39556885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400" dirty="0" smtClean="0">
                <a:solidFill>
                  <a:schemeClr val="accent1">
                    <a:lumMod val="75000"/>
                  </a:schemeClr>
                </a:solidFill>
                <a:latin typeface="Century Gothic" panose="020B0502020202020204" pitchFamily="34" charset="0"/>
              </a:rPr>
              <a:t>Merci pour votre ECOUTE</a:t>
            </a:r>
            <a:endParaRPr lang="fr-FR" sz="2400" dirty="0">
              <a:solidFill>
                <a:schemeClr val="accent1">
                  <a:lumMod val="75000"/>
                </a:schemeClr>
              </a:solidFill>
              <a:latin typeface="Century Gothic" panose="020B0502020202020204" pitchFamily="34" charset="0"/>
            </a:endParaRPr>
          </a:p>
        </p:txBody>
      </p:sp>
      <p:sp>
        <p:nvSpPr>
          <p:cNvPr id="3" name="Espace réservé du contenu 2"/>
          <p:cNvSpPr>
            <a:spLocks noGrp="1"/>
          </p:cNvSpPr>
          <p:nvPr>
            <p:ph sz="quarter" idx="13"/>
          </p:nvPr>
        </p:nvSpPr>
        <p:spPr>
          <a:xfrm>
            <a:off x="708339" y="2214694"/>
            <a:ext cx="10569262" cy="3980044"/>
          </a:xfrm>
        </p:spPr>
        <p:txBody>
          <a:bodyPr>
            <a:normAutofit fontScale="92500" lnSpcReduction="10000"/>
          </a:bodyPr>
          <a:lstStyle/>
          <a:p>
            <a:pPr algn="ctr"/>
            <a:r>
              <a:rPr lang="fr-FR" b="1" dirty="0" smtClean="0">
                <a:latin typeface="Century Gothic" panose="020B0502020202020204" pitchFamily="34" charset="0"/>
              </a:rPr>
              <a:t>Mission Handicap du CDG 30</a:t>
            </a:r>
          </a:p>
          <a:p>
            <a:pPr algn="ctr"/>
            <a:r>
              <a:rPr lang="fr-FR" b="1" dirty="0" smtClean="0">
                <a:solidFill>
                  <a:srgbClr val="FF0000"/>
                </a:solidFill>
              </a:rPr>
              <a:t>Pour </a:t>
            </a:r>
            <a:r>
              <a:rPr lang="fr-FR" b="1" dirty="0">
                <a:solidFill>
                  <a:srgbClr val="FF0000"/>
                </a:solidFill>
              </a:rPr>
              <a:t>tout renseignement et conseil</a:t>
            </a:r>
            <a:endParaRPr lang="fr-FR" dirty="0">
              <a:solidFill>
                <a:srgbClr val="FF0000"/>
              </a:solidFill>
            </a:endParaRPr>
          </a:p>
          <a:p>
            <a:pPr algn="ctr"/>
            <a:endParaRPr lang="fr-FR" b="1" dirty="0" smtClean="0"/>
          </a:p>
          <a:p>
            <a:pPr algn="ctr"/>
            <a:r>
              <a:rPr lang="fr-FR" b="1" dirty="0" smtClean="0"/>
              <a:t>Brigitte </a:t>
            </a:r>
            <a:r>
              <a:rPr lang="fr-FR" b="1" dirty="0"/>
              <a:t>MONIER, Référente Handicap</a:t>
            </a:r>
            <a:endParaRPr lang="fr-FR" dirty="0"/>
          </a:p>
          <a:p>
            <a:pPr algn="ctr"/>
            <a:r>
              <a:rPr lang="fr-FR" b="1" cap="none" dirty="0" smtClean="0">
                <a:solidFill>
                  <a:schemeClr val="tx2"/>
                </a:solidFill>
                <a:hlinkClick r:id="rId2"/>
              </a:rPr>
              <a:t>brigitte.monier@cdg30.fr</a:t>
            </a:r>
            <a:endParaRPr lang="fr-FR" cap="none" dirty="0" smtClean="0">
              <a:solidFill>
                <a:schemeClr val="tx2"/>
              </a:solidFill>
            </a:endParaRPr>
          </a:p>
          <a:p>
            <a:pPr algn="ctr"/>
            <a:r>
              <a:rPr lang="fr-FR" dirty="0" smtClean="0"/>
              <a:t>Tél</a:t>
            </a:r>
            <a:r>
              <a:rPr lang="fr-FR" dirty="0"/>
              <a:t>. : 07 86 11 91 80</a:t>
            </a:r>
          </a:p>
          <a:p>
            <a:pPr algn="ctr"/>
            <a:r>
              <a:rPr lang="fr-FR" b="1" dirty="0"/>
              <a:t>Fabrice ERASMI, Assistant</a:t>
            </a:r>
            <a:endParaRPr lang="fr-FR" dirty="0"/>
          </a:p>
          <a:p>
            <a:pPr algn="ctr"/>
            <a:r>
              <a:rPr lang="fr-FR" dirty="0"/>
              <a:t>Tél. : 04 66 38 74 68</a:t>
            </a:r>
          </a:p>
          <a:p>
            <a:pPr algn="ctr"/>
            <a:r>
              <a:rPr lang="fr-FR" b="1" cap="none" dirty="0" smtClean="0">
                <a:hlinkClick r:id="rId3"/>
              </a:rPr>
              <a:t>handicap@cdg30.fr</a:t>
            </a:r>
            <a:endParaRPr lang="fr-FR" b="1" cap="none" dirty="0" smtClean="0"/>
          </a:p>
          <a:p>
            <a:endParaRPr lang="fr-FR" dirty="0"/>
          </a:p>
        </p:txBody>
      </p:sp>
      <p:pic>
        <p:nvPicPr>
          <p:cNvPr id="4" name="Image 3" descr="cid:image001.jpg@01D1E109.F2B4B760"/>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303713" y="130454"/>
            <a:ext cx="1937982" cy="1245808"/>
          </a:xfrm>
          <a:prstGeom prst="rect">
            <a:avLst/>
          </a:prstGeom>
          <a:noFill/>
          <a:ln>
            <a:noFill/>
          </a:ln>
        </p:spPr>
      </p:pic>
      <p:pic>
        <p:nvPicPr>
          <p:cNvPr id="5" name="Imag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5347" y="0"/>
            <a:ext cx="2674513" cy="1783638"/>
          </a:xfrm>
          <a:prstGeom prst="rect">
            <a:avLst/>
          </a:prstGeom>
        </p:spPr>
      </p:pic>
    </p:spTree>
    <p:extLst>
      <p:ext uri="{BB962C8B-B14F-4D97-AF65-F5344CB8AC3E}">
        <p14:creationId xmlns:p14="http://schemas.microsoft.com/office/powerpoint/2010/main" val="1045319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94907" y="0"/>
            <a:ext cx="2104953" cy="1403797"/>
          </a:xfrm>
          <a:prstGeom prst="rect">
            <a:avLst/>
          </a:prstGeom>
        </p:spPr>
      </p:pic>
      <p:pic>
        <p:nvPicPr>
          <p:cNvPr id="4" name="Image 3" descr="cid:image001.jpg@01D1E109.F2B4B760"/>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357289" y="29511"/>
            <a:ext cx="1742737" cy="1134882"/>
          </a:xfrm>
          <a:prstGeom prst="rect">
            <a:avLst/>
          </a:prstGeom>
          <a:noFill/>
          <a:ln>
            <a:noFill/>
          </a:ln>
        </p:spPr>
      </p:pic>
      <p:sp>
        <p:nvSpPr>
          <p:cNvPr id="2" name="Titre 1"/>
          <p:cNvSpPr>
            <a:spLocks noGrp="1"/>
          </p:cNvSpPr>
          <p:nvPr>
            <p:ph type="title"/>
          </p:nvPr>
        </p:nvSpPr>
        <p:spPr/>
        <p:txBody>
          <a:bodyPr/>
          <a:lstStyle/>
          <a:p>
            <a:r>
              <a:rPr lang="fr-FR" sz="2400" b="1" dirty="0" smtClean="0">
                <a:solidFill>
                  <a:schemeClr val="accent1">
                    <a:lumMod val="75000"/>
                  </a:schemeClr>
                </a:solidFill>
                <a:latin typeface="Century Gothic" panose="020B0502020202020204" pitchFamily="34" charset="0"/>
              </a:rPr>
              <a:t/>
            </a:r>
            <a:br>
              <a:rPr lang="fr-FR" sz="2400" b="1" dirty="0" smtClean="0">
                <a:solidFill>
                  <a:schemeClr val="accent1">
                    <a:lumMod val="75000"/>
                  </a:schemeClr>
                </a:solidFill>
                <a:latin typeface="Century Gothic" panose="020B0502020202020204" pitchFamily="34" charset="0"/>
              </a:rPr>
            </a:br>
            <a:r>
              <a:rPr lang="fr-FR" sz="2400" b="1" dirty="0">
                <a:solidFill>
                  <a:schemeClr val="accent1">
                    <a:lumMod val="75000"/>
                  </a:schemeClr>
                </a:solidFill>
                <a:latin typeface="Century Gothic" panose="020B0502020202020204" pitchFamily="34" charset="0"/>
              </a:rPr>
              <a:t/>
            </a:r>
            <a:br>
              <a:rPr lang="fr-FR" sz="2400" b="1" dirty="0">
                <a:solidFill>
                  <a:schemeClr val="accent1">
                    <a:lumMod val="75000"/>
                  </a:schemeClr>
                </a:solidFill>
                <a:latin typeface="Century Gothic" panose="020B0502020202020204" pitchFamily="34" charset="0"/>
              </a:rPr>
            </a:br>
            <a:r>
              <a:rPr lang="fr-FR" sz="2400" b="1" dirty="0" smtClean="0">
                <a:solidFill>
                  <a:schemeClr val="accent1">
                    <a:lumMod val="75000"/>
                  </a:schemeClr>
                </a:solidFill>
                <a:latin typeface="Century Gothic" panose="020B0502020202020204" pitchFamily="34" charset="0"/>
              </a:rPr>
              <a:t>Définition </a:t>
            </a:r>
            <a:r>
              <a:rPr lang="fr-FR" sz="2400" b="1" dirty="0">
                <a:solidFill>
                  <a:schemeClr val="accent1">
                    <a:lumMod val="75000"/>
                  </a:schemeClr>
                </a:solidFill>
                <a:latin typeface="Century Gothic" panose="020B0502020202020204" pitchFamily="34" charset="0"/>
              </a:rPr>
              <a:t>du handicap et l'obligation de compensation</a:t>
            </a:r>
            <a:r>
              <a:rPr lang="fr-FR" b="1" dirty="0">
                <a:solidFill>
                  <a:schemeClr val="accent2"/>
                </a:solidFill>
              </a:rPr>
              <a:t/>
            </a:r>
            <a:br>
              <a:rPr lang="fr-FR" b="1" dirty="0">
                <a:solidFill>
                  <a:schemeClr val="accent2"/>
                </a:solidFill>
              </a:rPr>
            </a:br>
            <a:endParaRPr lang="fr-FR" dirty="0"/>
          </a:p>
        </p:txBody>
      </p:sp>
      <p:sp>
        <p:nvSpPr>
          <p:cNvPr id="3" name="Espace réservé du contenu 2"/>
          <p:cNvSpPr>
            <a:spLocks noGrp="1"/>
          </p:cNvSpPr>
          <p:nvPr>
            <p:ph sz="quarter" idx="13"/>
          </p:nvPr>
        </p:nvSpPr>
        <p:spPr>
          <a:xfrm>
            <a:off x="103030" y="1710269"/>
            <a:ext cx="11668259" cy="4909472"/>
          </a:xfrm>
        </p:spPr>
        <p:txBody>
          <a:bodyPr>
            <a:normAutofit/>
          </a:bodyPr>
          <a:lstStyle/>
          <a:p>
            <a:endParaRPr lang="fr-FR" dirty="0" smtClean="0"/>
          </a:p>
          <a:p>
            <a:r>
              <a:rPr lang="fr-FR" dirty="0" smtClean="0"/>
              <a:t>Constitue un handicap, au sens de la </a:t>
            </a:r>
            <a:r>
              <a:rPr lang="fr-FR" b="1" dirty="0" smtClean="0">
                <a:latin typeface="Calibri" pitchFamily="34" charset="0"/>
              </a:rPr>
              <a:t>Loi n°2005-102 du 11 février 2005 :</a:t>
            </a:r>
          </a:p>
          <a:p>
            <a:pPr marL="0" indent="0" algn="just">
              <a:buNone/>
            </a:pPr>
            <a:r>
              <a:rPr lang="fr-FR" b="1" dirty="0" smtClean="0">
                <a:solidFill>
                  <a:schemeClr val="accent1">
                    <a:lumMod val="75000"/>
                  </a:schemeClr>
                </a:solidFill>
              </a:rPr>
              <a:t>« </a:t>
            </a:r>
            <a:r>
              <a:rPr lang="fr-FR" b="1" i="1" dirty="0" smtClean="0">
                <a:solidFill>
                  <a:schemeClr val="accent1">
                    <a:lumMod val="75000"/>
                  </a:schemeClr>
                </a:solidFill>
              </a:rPr>
              <a:t>toute limitation d'activité ou restriction de participation à la vie en société subie dans son environnement par une personne en raison d'une altération substantielle, durable ou définitive d'une ou plusieurs fonctions physiques, sensorielles, mentales, cognitives ou psychiques, d'un polyhandicap ou d'un trouble de santé invalidant</a:t>
            </a:r>
            <a:r>
              <a:rPr lang="fr-FR" b="1" dirty="0" smtClean="0">
                <a:solidFill>
                  <a:schemeClr val="accent1">
                    <a:lumMod val="75000"/>
                  </a:schemeClr>
                </a:solidFill>
              </a:rPr>
              <a:t>. »</a:t>
            </a:r>
          </a:p>
          <a:p>
            <a:pPr lvl="1"/>
            <a:endParaRPr lang="fr-FR" dirty="0" smtClean="0">
              <a:latin typeface="Calibri" pitchFamily="34" charset="0"/>
              <a:cs typeface="Calibri" pitchFamily="34" charset="0"/>
            </a:endParaRPr>
          </a:p>
          <a:p>
            <a:pPr lvl="1"/>
            <a:r>
              <a:rPr lang="fr-FR" b="1" dirty="0" smtClean="0">
                <a:solidFill>
                  <a:schemeClr val="accent1">
                    <a:lumMod val="75000"/>
                  </a:schemeClr>
                </a:solidFill>
                <a:latin typeface="Calibri" pitchFamily="34" charset="0"/>
                <a:cs typeface="Calibri" pitchFamily="34" charset="0"/>
              </a:rPr>
              <a:t>Limitation d’activité </a:t>
            </a:r>
            <a:r>
              <a:rPr lang="fr-FR" dirty="0" smtClean="0">
                <a:latin typeface="Calibri" pitchFamily="34" charset="0"/>
                <a:cs typeface="Calibri" pitchFamily="34" charset="0"/>
              </a:rPr>
              <a:t>: difficultés qu’une personne peut rencontrer pour mener une activité sociale et professionnelle</a:t>
            </a:r>
          </a:p>
          <a:p>
            <a:pPr lvl="1"/>
            <a:r>
              <a:rPr lang="fr-FR" b="1" dirty="0" smtClean="0">
                <a:solidFill>
                  <a:schemeClr val="accent1">
                    <a:lumMod val="75000"/>
                  </a:schemeClr>
                </a:solidFill>
                <a:latin typeface="Calibri" pitchFamily="34" charset="0"/>
                <a:cs typeface="Calibri" pitchFamily="34" charset="0"/>
              </a:rPr>
              <a:t>Restriction de participation </a:t>
            </a:r>
            <a:r>
              <a:rPr lang="fr-FR" dirty="0" smtClean="0">
                <a:latin typeface="Calibri" pitchFamily="34" charset="0"/>
                <a:cs typeface="Calibri" pitchFamily="34" charset="0"/>
              </a:rPr>
              <a:t>: problèmes qu’une personne peut rencontrer pour participer à une situation réelle</a:t>
            </a:r>
          </a:p>
          <a:p>
            <a:pPr lvl="1"/>
            <a:r>
              <a:rPr lang="fr-FR" b="1" dirty="0">
                <a:solidFill>
                  <a:schemeClr val="accent1">
                    <a:lumMod val="75000"/>
                  </a:schemeClr>
                </a:solidFill>
                <a:latin typeface="Calibri" pitchFamily="34" charset="0"/>
                <a:cs typeface="Calibri" pitchFamily="34" charset="0"/>
              </a:rPr>
              <a:t>Diversité des handicaps </a:t>
            </a:r>
            <a:r>
              <a:rPr lang="fr-FR" dirty="0">
                <a:latin typeface="Calibri" pitchFamily="34" charset="0"/>
                <a:cs typeface="Calibri" pitchFamily="34" charset="0"/>
              </a:rPr>
              <a:t>: types de handicap, origine du handicap, visibilité ou invisibilité du handicap</a:t>
            </a:r>
          </a:p>
          <a:p>
            <a:endParaRPr lang="fr-FR" dirty="0" smtClean="0">
              <a:latin typeface="Calibri" pitchFamily="34" charset="0"/>
              <a:cs typeface="Calibri" pitchFamily="34" charset="0"/>
            </a:endParaRPr>
          </a:p>
          <a:p>
            <a:endParaRPr lang="fr-FR" dirty="0" smtClean="0">
              <a:latin typeface="Calibri" pitchFamily="34" charset="0"/>
              <a:cs typeface="Calibri" pitchFamily="34" charset="0"/>
            </a:endParaRPr>
          </a:p>
          <a:p>
            <a:endParaRPr lang="fr-FR" dirty="0" smtClean="0">
              <a:latin typeface="Calibri" pitchFamily="34" charset="0"/>
              <a:cs typeface="Calibri" pitchFamily="34" charset="0"/>
            </a:endParaRPr>
          </a:p>
          <a:p>
            <a:endParaRPr lang="fr-FR" dirty="0"/>
          </a:p>
        </p:txBody>
      </p:sp>
    </p:spTree>
    <p:extLst>
      <p:ext uri="{BB962C8B-B14F-4D97-AF65-F5344CB8AC3E}">
        <p14:creationId xmlns:p14="http://schemas.microsoft.com/office/powerpoint/2010/main" val="430097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37183" y="0"/>
            <a:ext cx="2162677" cy="1442294"/>
          </a:xfrm>
          <a:prstGeom prst="rect">
            <a:avLst/>
          </a:prstGeom>
        </p:spPr>
      </p:pic>
      <p:pic>
        <p:nvPicPr>
          <p:cNvPr id="4" name="Image 3" descr="cid:image001.jpg@01D1E109.F2B4B760"/>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357918" y="102592"/>
            <a:ext cx="1731149" cy="1031851"/>
          </a:xfrm>
          <a:prstGeom prst="rect">
            <a:avLst/>
          </a:prstGeom>
          <a:noFill/>
          <a:ln>
            <a:noFill/>
          </a:ln>
        </p:spPr>
      </p:pic>
      <p:sp>
        <p:nvSpPr>
          <p:cNvPr id="2" name="Titre 1"/>
          <p:cNvSpPr>
            <a:spLocks noGrp="1"/>
          </p:cNvSpPr>
          <p:nvPr>
            <p:ph type="title"/>
          </p:nvPr>
        </p:nvSpPr>
        <p:spPr>
          <a:xfrm>
            <a:off x="1223493" y="618518"/>
            <a:ext cx="10054733" cy="1165120"/>
          </a:xfrm>
        </p:spPr>
        <p:txBody>
          <a:bodyPr>
            <a:normAutofit fontScale="90000"/>
          </a:bodyPr>
          <a:lstStyle/>
          <a:p>
            <a:r>
              <a:rPr lang="fr-FR" sz="2400" b="1" dirty="0" smtClean="0">
                <a:solidFill>
                  <a:schemeClr val="accent1">
                    <a:lumMod val="75000"/>
                  </a:schemeClr>
                </a:solidFill>
                <a:latin typeface="Century Gothic" panose="020B0502020202020204" pitchFamily="34" charset="0"/>
              </a:rPr>
              <a:t/>
            </a:r>
            <a:br>
              <a:rPr lang="fr-FR" sz="2400" b="1" dirty="0" smtClean="0">
                <a:solidFill>
                  <a:schemeClr val="accent1">
                    <a:lumMod val="75000"/>
                  </a:schemeClr>
                </a:solidFill>
                <a:latin typeface="Century Gothic" panose="020B0502020202020204" pitchFamily="34" charset="0"/>
              </a:rPr>
            </a:br>
            <a:r>
              <a:rPr lang="fr-FR" sz="2400" b="1" dirty="0">
                <a:solidFill>
                  <a:schemeClr val="accent1">
                    <a:lumMod val="75000"/>
                  </a:schemeClr>
                </a:solidFill>
                <a:latin typeface="Century Gothic" panose="020B0502020202020204" pitchFamily="34" charset="0"/>
              </a:rPr>
              <a:t/>
            </a:r>
            <a:br>
              <a:rPr lang="fr-FR" sz="2400" b="1" dirty="0">
                <a:solidFill>
                  <a:schemeClr val="accent1">
                    <a:lumMod val="75000"/>
                  </a:schemeClr>
                </a:solidFill>
                <a:latin typeface="Century Gothic" panose="020B0502020202020204" pitchFamily="34" charset="0"/>
              </a:rPr>
            </a:br>
            <a:r>
              <a:rPr lang="fr-FR" sz="2400" b="1" dirty="0" smtClean="0">
                <a:solidFill>
                  <a:schemeClr val="accent1">
                    <a:lumMod val="75000"/>
                  </a:schemeClr>
                </a:solidFill>
                <a:latin typeface="Century Gothic" panose="020B0502020202020204" pitchFamily="34" charset="0"/>
              </a:rPr>
              <a:t/>
            </a:r>
            <a:br>
              <a:rPr lang="fr-FR" sz="2400" b="1" dirty="0" smtClean="0">
                <a:solidFill>
                  <a:schemeClr val="accent1">
                    <a:lumMod val="75000"/>
                  </a:schemeClr>
                </a:solidFill>
                <a:latin typeface="Century Gothic" panose="020B0502020202020204" pitchFamily="34" charset="0"/>
              </a:rPr>
            </a:br>
            <a:r>
              <a:rPr lang="fr-FR" sz="2400" b="1" dirty="0">
                <a:solidFill>
                  <a:schemeClr val="accent1">
                    <a:lumMod val="75000"/>
                  </a:schemeClr>
                </a:solidFill>
                <a:latin typeface="Century Gothic" panose="020B0502020202020204" pitchFamily="34" charset="0"/>
              </a:rPr>
              <a:t/>
            </a:r>
            <a:br>
              <a:rPr lang="fr-FR" sz="2400" b="1" dirty="0">
                <a:solidFill>
                  <a:schemeClr val="accent1">
                    <a:lumMod val="75000"/>
                  </a:schemeClr>
                </a:solidFill>
                <a:latin typeface="Century Gothic" panose="020B0502020202020204" pitchFamily="34" charset="0"/>
              </a:rPr>
            </a:br>
            <a:r>
              <a:rPr lang="fr-FR" sz="2400" b="1" dirty="0" smtClean="0">
                <a:solidFill>
                  <a:schemeClr val="accent1">
                    <a:lumMod val="75000"/>
                  </a:schemeClr>
                </a:solidFill>
                <a:latin typeface="Century Gothic" panose="020B0502020202020204" pitchFamily="34" charset="0"/>
              </a:rPr>
              <a:t>Définition </a:t>
            </a:r>
            <a:r>
              <a:rPr lang="fr-FR" sz="2400" b="1" dirty="0">
                <a:solidFill>
                  <a:schemeClr val="accent1">
                    <a:lumMod val="75000"/>
                  </a:schemeClr>
                </a:solidFill>
                <a:latin typeface="Century Gothic" panose="020B0502020202020204" pitchFamily="34" charset="0"/>
              </a:rPr>
              <a:t>du handicap et l'obligation de compensation</a:t>
            </a:r>
            <a:r>
              <a:rPr lang="fr-FR" b="1" dirty="0">
                <a:solidFill>
                  <a:schemeClr val="accent2"/>
                </a:solidFill>
              </a:rPr>
              <a:t/>
            </a:r>
            <a:br>
              <a:rPr lang="fr-FR" b="1" dirty="0">
                <a:solidFill>
                  <a:schemeClr val="accent2"/>
                </a:solidFill>
              </a:rPr>
            </a:br>
            <a:endParaRPr lang="fr-FR" dirty="0"/>
          </a:p>
        </p:txBody>
      </p:sp>
      <p:sp>
        <p:nvSpPr>
          <p:cNvPr id="3" name="Espace réservé du contenu 2"/>
          <p:cNvSpPr>
            <a:spLocks noGrp="1"/>
          </p:cNvSpPr>
          <p:nvPr>
            <p:ph sz="quarter" idx="13"/>
          </p:nvPr>
        </p:nvSpPr>
        <p:spPr>
          <a:xfrm>
            <a:off x="631065" y="1783637"/>
            <a:ext cx="10969532" cy="4849175"/>
          </a:xfrm>
        </p:spPr>
        <p:txBody>
          <a:bodyPr>
            <a:normAutofit fontScale="77500" lnSpcReduction="20000"/>
          </a:bodyPr>
          <a:lstStyle/>
          <a:p>
            <a:pPr marL="265113" lvl="1" algn="just">
              <a:lnSpc>
                <a:spcPct val="115000"/>
              </a:lnSpc>
            </a:pPr>
            <a:r>
              <a:rPr lang="fr-FR" sz="2100" cap="none" dirty="0" smtClean="0">
                <a:latin typeface="Century Gothic" panose="020B0502020202020204" pitchFamily="34" charset="0"/>
              </a:rPr>
              <a:t>La compensation permet de rendre l’environnement capacitant en réponse aux besoins spécifiques de la personne</a:t>
            </a:r>
          </a:p>
          <a:p>
            <a:pPr marL="722313" lvl="2" algn="just">
              <a:lnSpc>
                <a:spcPct val="115000"/>
              </a:lnSpc>
            </a:pPr>
            <a:r>
              <a:rPr lang="fr-FR" sz="2100" cap="none" dirty="0" smtClean="0">
                <a:solidFill>
                  <a:srgbClr val="B21E3F"/>
                </a:solidFill>
                <a:latin typeface="Century Gothic" panose="020B0502020202020204" pitchFamily="34" charset="0"/>
              </a:rPr>
              <a:t>Le </a:t>
            </a:r>
            <a:r>
              <a:rPr lang="fr-FR" sz="2100" u="sng" cap="none" dirty="0" smtClean="0">
                <a:solidFill>
                  <a:srgbClr val="B21E3F"/>
                </a:solidFill>
                <a:uFill>
                  <a:solidFill>
                    <a:schemeClr val="accent3">
                      <a:lumMod val="75000"/>
                    </a:schemeClr>
                  </a:solidFill>
                </a:uFill>
                <a:latin typeface="Century Gothic" panose="020B0502020202020204" pitchFamily="34" charset="0"/>
              </a:rPr>
              <a:t>Fonds pour l’Insertion des Personnes </a:t>
            </a:r>
            <a:r>
              <a:rPr lang="fr-FR" sz="2100" u="sng" cap="none" dirty="0">
                <a:solidFill>
                  <a:srgbClr val="B21E3F"/>
                </a:solidFill>
                <a:uFill>
                  <a:solidFill>
                    <a:schemeClr val="accent3">
                      <a:lumMod val="75000"/>
                    </a:schemeClr>
                  </a:solidFill>
                </a:uFill>
                <a:latin typeface="Century Gothic" panose="020B0502020202020204" pitchFamily="34" charset="0"/>
              </a:rPr>
              <a:t>H</a:t>
            </a:r>
            <a:r>
              <a:rPr lang="fr-FR" sz="2100" u="sng" cap="none" dirty="0" smtClean="0">
                <a:solidFill>
                  <a:srgbClr val="B21E3F"/>
                </a:solidFill>
                <a:uFill>
                  <a:solidFill>
                    <a:schemeClr val="accent3">
                      <a:lumMod val="75000"/>
                    </a:schemeClr>
                  </a:solidFill>
                </a:uFill>
                <a:latin typeface="Century Gothic" panose="020B0502020202020204" pitchFamily="34" charset="0"/>
              </a:rPr>
              <a:t>andicapées dans la Fonction </a:t>
            </a:r>
            <a:r>
              <a:rPr lang="fr-FR" sz="2100" u="sng" cap="none" dirty="0">
                <a:solidFill>
                  <a:srgbClr val="B21E3F"/>
                </a:solidFill>
                <a:uFill>
                  <a:solidFill>
                    <a:schemeClr val="accent3">
                      <a:lumMod val="75000"/>
                    </a:schemeClr>
                  </a:solidFill>
                </a:uFill>
                <a:latin typeface="Century Gothic" panose="020B0502020202020204" pitchFamily="34" charset="0"/>
              </a:rPr>
              <a:t>P</a:t>
            </a:r>
            <a:r>
              <a:rPr lang="fr-FR" sz="2100" u="sng" cap="none" dirty="0" smtClean="0">
                <a:solidFill>
                  <a:srgbClr val="B21E3F"/>
                </a:solidFill>
                <a:uFill>
                  <a:solidFill>
                    <a:schemeClr val="accent3">
                      <a:lumMod val="75000"/>
                    </a:schemeClr>
                  </a:solidFill>
                </a:uFill>
                <a:latin typeface="Century Gothic" panose="020B0502020202020204" pitchFamily="34" charset="0"/>
              </a:rPr>
              <a:t>ublique</a:t>
            </a:r>
            <a:r>
              <a:rPr lang="fr-FR" sz="2100" cap="none" dirty="0" smtClean="0">
                <a:solidFill>
                  <a:srgbClr val="B21E3F"/>
                </a:solidFill>
                <a:uFill>
                  <a:solidFill>
                    <a:schemeClr val="accent3">
                      <a:lumMod val="75000"/>
                    </a:schemeClr>
                  </a:solidFill>
                </a:uFill>
                <a:latin typeface="Century Gothic" panose="020B0502020202020204" pitchFamily="34" charset="0"/>
              </a:rPr>
              <a:t> </a:t>
            </a:r>
            <a:r>
              <a:rPr lang="fr-FR" sz="2100" cap="none" dirty="0" smtClean="0">
                <a:solidFill>
                  <a:srgbClr val="B21E3F"/>
                </a:solidFill>
                <a:latin typeface="Century Gothic" panose="020B0502020202020204" pitchFamily="34" charset="0"/>
              </a:rPr>
              <a:t>peut prendre en charge les aménagements de l’environnement de travail afin de compenser la situation de handicap de la personne sur son poste de travail.</a:t>
            </a:r>
          </a:p>
          <a:p>
            <a:pPr marL="265113" lvl="1" algn="just">
              <a:lnSpc>
                <a:spcPct val="115000"/>
              </a:lnSpc>
            </a:pPr>
            <a:endParaRPr lang="fr-FR" b="1" u="sng" dirty="0" smtClean="0">
              <a:solidFill>
                <a:srgbClr val="B21E3F"/>
              </a:solidFill>
            </a:endParaRPr>
          </a:p>
          <a:p>
            <a:pPr marL="36513" lvl="1" indent="0" algn="just">
              <a:lnSpc>
                <a:spcPct val="115000"/>
              </a:lnSpc>
              <a:buNone/>
            </a:pPr>
            <a:r>
              <a:rPr lang="fr-FR" sz="2100" b="1" u="sng" dirty="0" smtClean="0">
                <a:solidFill>
                  <a:schemeClr val="accent1">
                    <a:lumMod val="75000"/>
                  </a:schemeClr>
                </a:solidFill>
              </a:rPr>
              <a:t>Un </a:t>
            </a:r>
            <a:r>
              <a:rPr lang="fr-FR" sz="2100" b="1" u="sng" dirty="0">
                <a:solidFill>
                  <a:schemeClr val="accent1">
                    <a:lumMod val="75000"/>
                  </a:schemeClr>
                </a:solidFill>
              </a:rPr>
              <a:t>rappel juridique</a:t>
            </a:r>
            <a:r>
              <a:rPr lang="fr-FR" sz="2100" b="1" dirty="0">
                <a:solidFill>
                  <a:schemeClr val="accent1">
                    <a:lumMod val="75000"/>
                  </a:schemeClr>
                </a:solidFill>
              </a:rPr>
              <a:t> : </a:t>
            </a:r>
          </a:p>
          <a:p>
            <a:pPr marL="265113" lvl="1" algn="just">
              <a:lnSpc>
                <a:spcPct val="115000"/>
              </a:lnSpc>
            </a:pPr>
            <a:endParaRPr lang="fr-FR" sz="500" b="1" u="sng" dirty="0">
              <a:solidFill>
                <a:srgbClr val="B21E3F"/>
              </a:solidFill>
            </a:endParaRPr>
          </a:p>
          <a:p>
            <a:pPr marL="550863" lvl="1" indent="-285750" algn="just">
              <a:lnSpc>
                <a:spcPct val="115000"/>
              </a:lnSpc>
            </a:pPr>
            <a:r>
              <a:rPr lang="fr-FR" dirty="0"/>
              <a:t>Il est </a:t>
            </a:r>
            <a:r>
              <a:rPr lang="fr-FR" b="1" dirty="0">
                <a:solidFill>
                  <a:srgbClr val="B21E3F"/>
                </a:solidFill>
              </a:rPr>
              <a:t>obligatoire</a:t>
            </a:r>
            <a:r>
              <a:rPr lang="fr-FR" dirty="0"/>
              <a:t> d’aménager un poste de travail.</a:t>
            </a:r>
          </a:p>
          <a:p>
            <a:pPr marL="550863" lvl="1" indent="-285750" algn="just">
              <a:lnSpc>
                <a:spcPct val="115000"/>
              </a:lnSpc>
            </a:pPr>
            <a:endParaRPr lang="fr-FR" sz="1100" dirty="0"/>
          </a:p>
          <a:p>
            <a:pPr marL="550863" lvl="1" indent="-285750" algn="just">
              <a:lnSpc>
                <a:spcPct val="115000"/>
              </a:lnSpc>
            </a:pPr>
            <a:r>
              <a:rPr lang="fr-FR" dirty="0"/>
              <a:t>L’avis de </a:t>
            </a:r>
            <a:r>
              <a:rPr lang="fr-FR" b="1" dirty="0">
                <a:solidFill>
                  <a:srgbClr val="B21E3F"/>
                </a:solidFill>
              </a:rPr>
              <a:t>restriction</a:t>
            </a:r>
            <a:r>
              <a:rPr lang="fr-FR" dirty="0"/>
              <a:t> du médecin du travail </a:t>
            </a:r>
            <a:r>
              <a:rPr lang="fr-FR" b="1" dirty="0">
                <a:solidFill>
                  <a:srgbClr val="B21E3F"/>
                </a:solidFill>
              </a:rPr>
              <a:t>implique</a:t>
            </a:r>
            <a:r>
              <a:rPr lang="fr-FR" dirty="0"/>
              <a:t> un aménagement, quelle que soit sa nature et s’impose à l’employeur</a:t>
            </a:r>
          </a:p>
          <a:p>
            <a:pPr algn="just"/>
            <a:endParaRPr lang="fr-FR" sz="1000" dirty="0"/>
          </a:p>
          <a:p>
            <a:pPr marL="550863" lvl="1" indent="-285750" algn="just">
              <a:lnSpc>
                <a:spcPct val="115000"/>
              </a:lnSpc>
            </a:pPr>
            <a:r>
              <a:rPr lang="fr-FR" dirty="0"/>
              <a:t>Cette obligation s’apprécie dans une </a:t>
            </a:r>
            <a:r>
              <a:rPr lang="fr-FR" b="1" dirty="0">
                <a:solidFill>
                  <a:srgbClr val="B21E3F"/>
                </a:solidFill>
              </a:rPr>
              <a:t>logique de proportionnalité</a:t>
            </a:r>
            <a:r>
              <a:rPr lang="fr-FR" dirty="0"/>
              <a:t>, on parlera </a:t>
            </a:r>
            <a:r>
              <a:rPr lang="fr-FR" b="1" dirty="0">
                <a:solidFill>
                  <a:srgbClr val="B21E3F"/>
                </a:solidFill>
              </a:rPr>
              <a:t>d’aménagement « raisonnable » </a:t>
            </a:r>
            <a:r>
              <a:rPr lang="fr-FR" dirty="0"/>
              <a:t>du poste de travail. C’est un principe introduit par </a:t>
            </a:r>
            <a:r>
              <a:rPr lang="fr-FR" b="1" dirty="0">
                <a:solidFill>
                  <a:srgbClr val="B21E3F"/>
                </a:solidFill>
              </a:rPr>
              <a:t>la loi de 2005.</a:t>
            </a:r>
          </a:p>
          <a:p>
            <a:pPr marL="550863" lvl="1" indent="-285750" algn="just">
              <a:lnSpc>
                <a:spcPct val="115000"/>
              </a:lnSpc>
            </a:pPr>
            <a:endParaRPr lang="fr-FR" sz="1000" dirty="0"/>
          </a:p>
          <a:p>
            <a:pPr marL="550863" lvl="1" indent="-285750" algn="just">
              <a:lnSpc>
                <a:spcPct val="115000"/>
              </a:lnSpc>
            </a:pPr>
            <a:r>
              <a:rPr lang="fr-FR" dirty="0"/>
              <a:t>Le caractère </a:t>
            </a:r>
            <a:r>
              <a:rPr lang="fr-FR" b="1" dirty="0">
                <a:solidFill>
                  <a:srgbClr val="B21E3F"/>
                </a:solidFill>
              </a:rPr>
              <a:t>raisonnable</a:t>
            </a:r>
            <a:r>
              <a:rPr lang="fr-FR" dirty="0"/>
              <a:t> s’appuie sur trois critères : </a:t>
            </a:r>
          </a:p>
          <a:p>
            <a:pPr marL="1008063" lvl="2" indent="-285750" algn="just">
              <a:lnSpc>
                <a:spcPct val="115000"/>
              </a:lnSpc>
              <a:buFont typeface="Symbol" panose="05050102010706020507" pitchFamily="18" charset="2"/>
              <a:buChar char="®"/>
            </a:pPr>
            <a:r>
              <a:rPr lang="fr-FR" sz="1800" dirty="0"/>
              <a:t>Le </a:t>
            </a:r>
            <a:r>
              <a:rPr lang="fr-FR" sz="1800" b="1" dirty="0">
                <a:solidFill>
                  <a:srgbClr val="B21E3F"/>
                </a:solidFill>
              </a:rPr>
              <a:t>coût</a:t>
            </a:r>
            <a:r>
              <a:rPr lang="fr-FR" sz="1800" dirty="0"/>
              <a:t> qu’il représente ; </a:t>
            </a:r>
          </a:p>
          <a:p>
            <a:pPr marL="1008063" lvl="2" indent="-285750" algn="just">
              <a:lnSpc>
                <a:spcPct val="115000"/>
              </a:lnSpc>
              <a:buFont typeface="Symbol" panose="05050102010706020507" pitchFamily="18" charset="2"/>
              <a:buChar char="®"/>
            </a:pPr>
            <a:r>
              <a:rPr lang="fr-FR" sz="1800" dirty="0"/>
              <a:t>La </a:t>
            </a:r>
            <a:r>
              <a:rPr lang="fr-FR" sz="1800" b="1" dirty="0">
                <a:solidFill>
                  <a:srgbClr val="B21E3F"/>
                </a:solidFill>
              </a:rPr>
              <a:t>taille</a:t>
            </a:r>
            <a:r>
              <a:rPr lang="fr-FR" sz="1800" dirty="0"/>
              <a:t> et les </a:t>
            </a:r>
            <a:r>
              <a:rPr lang="fr-FR" sz="1800" b="1" dirty="0">
                <a:solidFill>
                  <a:srgbClr val="B21E3F"/>
                </a:solidFill>
              </a:rPr>
              <a:t>moyens</a:t>
            </a:r>
            <a:r>
              <a:rPr lang="fr-FR" sz="1800" dirty="0"/>
              <a:t> de l’établissement ;</a:t>
            </a:r>
          </a:p>
          <a:p>
            <a:pPr marL="1008063" lvl="2" indent="-285750" algn="just">
              <a:lnSpc>
                <a:spcPct val="115000"/>
              </a:lnSpc>
              <a:buFont typeface="Symbol" panose="05050102010706020507" pitchFamily="18" charset="2"/>
              <a:buChar char="®"/>
            </a:pPr>
            <a:r>
              <a:rPr lang="fr-FR" sz="1800" dirty="0"/>
              <a:t>La possibilité </a:t>
            </a:r>
            <a:r>
              <a:rPr lang="fr-FR" sz="1800" b="1" dirty="0">
                <a:solidFill>
                  <a:srgbClr val="B21E3F"/>
                </a:solidFill>
              </a:rPr>
              <a:t>d’obtenir des aides d’un fonds public</a:t>
            </a:r>
            <a:r>
              <a:rPr lang="fr-FR" sz="1800" dirty="0" smtClean="0"/>
              <a:t>.</a:t>
            </a:r>
            <a:endParaRPr lang="fr-FR" sz="1800" dirty="0"/>
          </a:p>
        </p:txBody>
      </p:sp>
      <p:pic>
        <p:nvPicPr>
          <p:cNvPr id="6" name="Image 5" descr="Résultat de recherche d'images pour &quot;fiphfp et logo&quot;"/>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10867" y="635701"/>
            <a:ext cx="609600" cy="651510"/>
          </a:xfrm>
          <a:prstGeom prst="rect">
            <a:avLst/>
          </a:prstGeom>
          <a:noFill/>
          <a:ln>
            <a:noFill/>
          </a:ln>
        </p:spPr>
      </p:pic>
    </p:spTree>
    <p:extLst>
      <p:ext uri="{BB962C8B-B14F-4D97-AF65-F5344CB8AC3E}">
        <p14:creationId xmlns:p14="http://schemas.microsoft.com/office/powerpoint/2010/main" val="978030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3775" y="618517"/>
            <a:ext cx="10364451" cy="991919"/>
          </a:xfrm>
        </p:spPr>
        <p:txBody>
          <a:bodyPr/>
          <a:lstStyle/>
          <a:p>
            <a:r>
              <a:rPr lang="fr-FR" dirty="0" smtClean="0">
                <a:solidFill>
                  <a:schemeClr val="accent1">
                    <a:lumMod val="75000"/>
                  </a:schemeClr>
                </a:solidFill>
              </a:rPr>
              <a:t>Rappel</a:t>
            </a:r>
            <a:endParaRPr lang="fr-FR" dirty="0">
              <a:solidFill>
                <a:schemeClr val="accent1">
                  <a:lumMod val="75000"/>
                </a:schemeClr>
              </a:solidFill>
            </a:endParaRPr>
          </a:p>
        </p:txBody>
      </p:sp>
      <p:sp>
        <p:nvSpPr>
          <p:cNvPr id="3" name="Espace réservé du contenu 2"/>
          <p:cNvSpPr>
            <a:spLocks noGrp="1"/>
          </p:cNvSpPr>
          <p:nvPr>
            <p:ph sz="quarter" idx="13"/>
          </p:nvPr>
        </p:nvSpPr>
        <p:spPr>
          <a:xfrm>
            <a:off x="913774" y="1842448"/>
            <a:ext cx="10363826" cy="4572000"/>
          </a:xfrm>
        </p:spPr>
        <p:txBody>
          <a:bodyPr>
            <a:normAutofit fontScale="70000" lnSpcReduction="20000"/>
          </a:bodyPr>
          <a:lstStyle/>
          <a:p>
            <a:r>
              <a:rPr lang="fr-FR" sz="2900" cap="none" dirty="0" smtClean="0">
                <a:latin typeface="Century Gothic" panose="020B0502020202020204" pitchFamily="34" charset="0"/>
              </a:rPr>
              <a:t>En 2014, on recensait en </a:t>
            </a:r>
            <a:r>
              <a:rPr lang="fr-FR" sz="2900" cap="none" dirty="0">
                <a:latin typeface="Century Gothic" panose="020B0502020202020204" pitchFamily="34" charset="0"/>
              </a:rPr>
              <a:t>F</a:t>
            </a:r>
            <a:r>
              <a:rPr lang="fr-FR" sz="2900" cap="none" dirty="0" smtClean="0">
                <a:latin typeface="Century Gothic" panose="020B0502020202020204" pitchFamily="34" charset="0"/>
              </a:rPr>
              <a:t>rance :</a:t>
            </a:r>
          </a:p>
          <a:p>
            <a:endParaRPr lang="fr-FR" sz="1300" cap="none" dirty="0" smtClean="0">
              <a:latin typeface="Century Gothic" panose="020B0502020202020204" pitchFamily="34" charset="0"/>
            </a:endParaRPr>
          </a:p>
          <a:p>
            <a:pPr lvl="2"/>
            <a:r>
              <a:rPr lang="fr-FR" sz="3000" dirty="0" smtClean="0"/>
              <a:t>1,5 </a:t>
            </a:r>
            <a:r>
              <a:rPr lang="fr-FR" sz="3000" dirty="0"/>
              <a:t>million de personnes malvoyantes,</a:t>
            </a:r>
          </a:p>
          <a:p>
            <a:pPr lvl="2"/>
            <a:r>
              <a:rPr lang="fr-FR" sz="3000" dirty="0"/>
              <a:t>60 000 personnes aveugles,</a:t>
            </a:r>
          </a:p>
          <a:p>
            <a:pPr lvl="2"/>
            <a:r>
              <a:rPr lang="fr-FR" sz="3000" dirty="0"/>
              <a:t>3,5 millions de personnes malentendantes,</a:t>
            </a:r>
          </a:p>
          <a:p>
            <a:pPr lvl="2"/>
            <a:r>
              <a:rPr lang="fr-FR" sz="3000" dirty="0"/>
              <a:t>450 000 personnes atteintes de déficience auditive sévère ou profonde,</a:t>
            </a:r>
          </a:p>
          <a:p>
            <a:pPr lvl="2"/>
            <a:r>
              <a:rPr lang="fr-FR" sz="3000" dirty="0"/>
              <a:t>1 million de personnes souffrant d’un handicap mental,</a:t>
            </a:r>
          </a:p>
          <a:p>
            <a:pPr lvl="2"/>
            <a:r>
              <a:rPr lang="fr-FR" sz="3000" dirty="0"/>
              <a:t>850 000 personnes souffrant d’un handicap moteur isolé,</a:t>
            </a:r>
          </a:p>
          <a:p>
            <a:pPr lvl="2"/>
            <a:r>
              <a:rPr lang="fr-FR" sz="3000" dirty="0"/>
              <a:t>1,4 million de personnes atteintes d’un handicap moteur associé à d’autres </a:t>
            </a:r>
            <a:r>
              <a:rPr lang="fr-FR" sz="3000" dirty="0" smtClean="0"/>
              <a:t>déficiences,</a:t>
            </a:r>
            <a:endParaRPr lang="fr-FR" sz="3000" dirty="0"/>
          </a:p>
          <a:p>
            <a:pPr lvl="2"/>
            <a:r>
              <a:rPr lang="fr-FR" sz="3000" dirty="0"/>
              <a:t>7</a:t>
            </a:r>
            <a:r>
              <a:rPr lang="fr-FR" sz="3000" dirty="0" smtClean="0"/>
              <a:t>00 000 </a:t>
            </a:r>
            <a:r>
              <a:rPr lang="fr-FR" sz="3000" dirty="0"/>
              <a:t>personnes atteintes d’un handicap </a:t>
            </a:r>
            <a:r>
              <a:rPr lang="fr-FR" sz="3000" dirty="0" smtClean="0"/>
              <a:t>psychique,</a:t>
            </a:r>
          </a:p>
          <a:p>
            <a:pPr lvl="2"/>
            <a:r>
              <a:rPr lang="fr-FR" sz="3000" dirty="0" smtClean="0"/>
              <a:t>1 personne sur 5 souffrant d’une maladie invalidante.</a:t>
            </a:r>
            <a:endParaRPr lang="fr-FR" sz="3000" dirty="0"/>
          </a:p>
          <a:p>
            <a:endParaRPr lang="fr-FR" dirty="0"/>
          </a:p>
        </p:txBody>
      </p:sp>
      <p:pic>
        <p:nvPicPr>
          <p:cNvPr id="4" name="Image 3" descr="cid:image001.jpg@01D1E109.F2B4B76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740055" y="618517"/>
            <a:ext cx="1731149" cy="1031851"/>
          </a:xfrm>
          <a:prstGeom prst="rect">
            <a:avLst/>
          </a:prstGeom>
          <a:noFill/>
          <a:ln>
            <a:noFill/>
          </a:ln>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89269" y="208074"/>
            <a:ext cx="2162677" cy="1442294"/>
          </a:xfrm>
          <a:prstGeom prst="rect">
            <a:avLst/>
          </a:prstGeom>
        </p:spPr>
      </p:pic>
    </p:spTree>
    <p:extLst>
      <p:ext uri="{BB962C8B-B14F-4D97-AF65-F5344CB8AC3E}">
        <p14:creationId xmlns:p14="http://schemas.microsoft.com/office/powerpoint/2010/main" val="3210950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400" b="1" cap="none" dirty="0" smtClean="0">
                <a:solidFill>
                  <a:schemeClr val="accent1">
                    <a:lumMod val="75000"/>
                  </a:schemeClr>
                </a:solidFill>
                <a:latin typeface="Century Gothic" panose="020B0502020202020204" pitchFamily="34" charset="0"/>
              </a:rPr>
              <a:t>Le DEVELOPPEMENT des OUTILS NUMERIQUES</a:t>
            </a:r>
            <a:endParaRPr lang="fr-FR" sz="2400" b="1" cap="none" dirty="0">
              <a:solidFill>
                <a:schemeClr val="accent1">
                  <a:lumMod val="75000"/>
                </a:schemeClr>
              </a:solidFill>
              <a:latin typeface="Century Gothic" panose="020B0502020202020204" pitchFamily="34" charset="0"/>
            </a:endParaRPr>
          </a:p>
        </p:txBody>
      </p:sp>
      <p:sp>
        <p:nvSpPr>
          <p:cNvPr id="3" name="Espace réservé du contenu 2"/>
          <p:cNvSpPr>
            <a:spLocks noGrp="1"/>
          </p:cNvSpPr>
          <p:nvPr>
            <p:ph sz="quarter" idx="13"/>
          </p:nvPr>
        </p:nvSpPr>
        <p:spPr>
          <a:xfrm>
            <a:off x="692142" y="1766278"/>
            <a:ext cx="10585458" cy="4429806"/>
          </a:xfrm>
        </p:spPr>
        <p:txBody>
          <a:bodyPr>
            <a:normAutofit fontScale="92500" lnSpcReduction="20000"/>
          </a:bodyPr>
          <a:lstStyle/>
          <a:p>
            <a:pPr algn="just"/>
            <a:r>
              <a:rPr lang="fr-FR" cap="none" dirty="0" smtClean="0">
                <a:latin typeface="Century Gothic" panose="020B0502020202020204" pitchFamily="34" charset="0"/>
              </a:rPr>
              <a:t>En complément des aides humaines et des aménagements organisationnels, les laboratoires de recherche développent des projets qui rendent plus facile le quotidien des personnes en situation de handicap, qu’il s’agisse d’aide à la motricité, de solutions de communication ou encore de robotique d’assistance</a:t>
            </a:r>
          </a:p>
          <a:p>
            <a:pPr algn="just"/>
            <a:endParaRPr lang="fr-FR" dirty="0" smtClean="0"/>
          </a:p>
          <a:p>
            <a:r>
              <a:rPr lang="fr-FR" b="1" dirty="0" smtClean="0"/>
              <a:t>Qu’est-ce </a:t>
            </a:r>
            <a:r>
              <a:rPr lang="fr-FR" b="1" dirty="0"/>
              <a:t>qu’une aide technique pour une personne en situation de handicap ?</a:t>
            </a:r>
          </a:p>
          <a:p>
            <a:pPr lvl="1" algn="just"/>
            <a:r>
              <a:rPr lang="fr-FR" dirty="0"/>
              <a:t>La norme internationale ISO 9999:2011 définit une aide technique comme : </a:t>
            </a:r>
          </a:p>
          <a:p>
            <a:pPr marL="0" indent="0" algn="just">
              <a:buNone/>
            </a:pPr>
            <a:r>
              <a:rPr lang="fr-FR" dirty="0" smtClean="0"/>
              <a:t>	«</a:t>
            </a:r>
            <a:r>
              <a:rPr lang="fr-FR" dirty="0"/>
              <a:t> Tout produit, instrument, équipement ou système technique utilisé par une </a:t>
            </a:r>
            <a:r>
              <a:rPr lang="fr-FR" dirty="0" smtClean="0"/>
              <a:t>	personne </a:t>
            </a:r>
            <a:r>
              <a:rPr lang="fr-FR" dirty="0"/>
              <a:t>handicapée, fabriqué spécialement ou existant sur le marché, destiné à </a:t>
            </a:r>
            <a:r>
              <a:rPr lang="fr-FR" dirty="0" smtClean="0"/>
              <a:t>	prévenir</a:t>
            </a:r>
            <a:r>
              <a:rPr lang="fr-FR" dirty="0"/>
              <a:t>, compenser, soulager ou neutraliser la déficience, l’incapacité du </a:t>
            </a:r>
            <a:r>
              <a:rPr lang="fr-FR" dirty="0" smtClean="0"/>
              <a:t>	handicap</a:t>
            </a:r>
            <a:r>
              <a:rPr lang="fr-FR" dirty="0"/>
              <a:t> </a:t>
            </a:r>
            <a:r>
              <a:rPr lang="fr-FR" dirty="0" smtClean="0"/>
              <a:t>»</a:t>
            </a:r>
          </a:p>
          <a:p>
            <a:pPr marL="0" indent="0" algn="ctr">
              <a:buNone/>
            </a:pPr>
            <a:r>
              <a:rPr lang="fr-FR" dirty="0" smtClean="0">
                <a:solidFill>
                  <a:schemeClr val="accent1">
                    <a:lumMod val="75000"/>
                  </a:schemeClr>
                </a:solidFill>
              </a:rPr>
              <a:t>Faire du numérique une chance pour tous</a:t>
            </a:r>
            <a:endParaRPr lang="fr-FR" dirty="0">
              <a:solidFill>
                <a:schemeClr val="accent1">
                  <a:lumMod val="75000"/>
                </a:schemeClr>
              </a:solidFill>
            </a:endParaRPr>
          </a:p>
          <a:p>
            <a:pPr algn="just"/>
            <a:endParaRPr lang="fr-FR" dirty="0"/>
          </a:p>
        </p:txBody>
      </p:sp>
      <p:pic>
        <p:nvPicPr>
          <p:cNvPr id="4" name="Image 3" descr="cid:image001.jpg@01D1E109.F2B4B76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73487" y="192412"/>
            <a:ext cx="1532586" cy="1147761"/>
          </a:xfrm>
          <a:prstGeom prst="rect">
            <a:avLst/>
          </a:prstGeom>
          <a:noFill/>
          <a:ln>
            <a:noFill/>
          </a:ln>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01792" y="0"/>
            <a:ext cx="2298068" cy="1532586"/>
          </a:xfrm>
          <a:prstGeom prst="rect">
            <a:avLst/>
          </a:prstGeom>
        </p:spPr>
      </p:pic>
    </p:spTree>
    <p:extLst>
      <p:ext uri="{BB962C8B-B14F-4D97-AF65-F5344CB8AC3E}">
        <p14:creationId xmlns:p14="http://schemas.microsoft.com/office/powerpoint/2010/main" val="1734823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0335" y="714778"/>
            <a:ext cx="3250286" cy="1211971"/>
          </a:xfrm>
          <a:prstGeom prst="rect">
            <a:avLst/>
          </a:prstGeom>
        </p:spPr>
      </p:pic>
      <p:sp>
        <p:nvSpPr>
          <p:cNvPr id="2" name="Titre 1"/>
          <p:cNvSpPr>
            <a:spLocks noGrp="1"/>
          </p:cNvSpPr>
          <p:nvPr>
            <p:ph type="title"/>
          </p:nvPr>
        </p:nvSpPr>
        <p:spPr/>
        <p:txBody>
          <a:bodyPr/>
          <a:lstStyle/>
          <a:p>
            <a:r>
              <a:rPr lang="fr-FR" dirty="0" smtClean="0"/>
              <a:t>Handicap Auditif</a:t>
            </a:r>
            <a:endParaRPr lang="fr-FR" dirty="0"/>
          </a:p>
        </p:txBody>
      </p:sp>
      <p:sp>
        <p:nvSpPr>
          <p:cNvPr id="3" name="Espace réservé du contenu 2"/>
          <p:cNvSpPr>
            <a:spLocks noGrp="1"/>
          </p:cNvSpPr>
          <p:nvPr>
            <p:ph sz="quarter" idx="13"/>
          </p:nvPr>
        </p:nvSpPr>
        <p:spPr/>
        <p:txBody>
          <a:bodyPr>
            <a:normAutofit/>
          </a:bodyPr>
          <a:lstStyle/>
          <a:p>
            <a:r>
              <a:rPr lang="fr-FR" dirty="0" smtClean="0"/>
              <a:t>Prothèse auditive Contour d’oreille,</a:t>
            </a:r>
          </a:p>
          <a:p>
            <a:r>
              <a:rPr lang="fr-FR" dirty="0" smtClean="0"/>
              <a:t>Boucle magnétique,</a:t>
            </a:r>
          </a:p>
          <a:p>
            <a:r>
              <a:rPr lang="fr-FR" dirty="0" smtClean="0"/>
              <a:t>Amplificateur individuel,</a:t>
            </a:r>
          </a:p>
          <a:p>
            <a:r>
              <a:rPr lang="fr-FR" dirty="0" smtClean="0"/>
              <a:t>Plateforme de communication Sourd/entendant, comme la plateforme </a:t>
            </a:r>
            <a:r>
              <a:rPr lang="fr-FR" dirty="0" err="1" smtClean="0"/>
              <a:t>Tadeo</a:t>
            </a:r>
            <a:endParaRPr lang="fr-FR" dirty="0" smtClean="0"/>
          </a:p>
          <a:p>
            <a:r>
              <a:rPr lang="fr-FR" dirty="0" smtClean="0"/>
              <a:t>Synthèse vocale,</a:t>
            </a:r>
          </a:p>
          <a:p>
            <a:r>
              <a:rPr lang="fr-FR" dirty="0" smtClean="0"/>
              <a:t>applications </a:t>
            </a:r>
            <a:r>
              <a:rPr lang="fr-FR" dirty="0" err="1" smtClean="0"/>
              <a:t>Androïd</a:t>
            </a:r>
            <a:r>
              <a:rPr lang="fr-FR" dirty="0" smtClean="0"/>
              <a:t> et </a:t>
            </a:r>
            <a:r>
              <a:rPr lang="fr-FR" dirty="0" err="1" smtClean="0"/>
              <a:t>ios</a:t>
            </a:r>
            <a:r>
              <a:rPr lang="fr-FR" dirty="0" smtClean="0"/>
              <a:t> faisant appel à de la reconnaissance vocale.</a:t>
            </a:r>
          </a:p>
          <a:p>
            <a:endParaRPr lang="fr-FR" dirty="0"/>
          </a:p>
        </p:txBody>
      </p:sp>
      <p:pic>
        <p:nvPicPr>
          <p:cNvPr id="4" name="Image 3" descr="cid:image001.jpg@01D1E109.F2B4B760"/>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386366" y="255965"/>
            <a:ext cx="1532586" cy="1160640"/>
          </a:xfrm>
          <a:prstGeom prst="rect">
            <a:avLst/>
          </a:prstGeom>
          <a:noFill/>
          <a:ln>
            <a:noFill/>
          </a:ln>
        </p:spPr>
      </p:pic>
      <p:pic>
        <p:nvPicPr>
          <p:cNvPr id="5" name="Imag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56283" y="0"/>
            <a:ext cx="2143577" cy="1429556"/>
          </a:xfrm>
          <a:prstGeom prst="rect">
            <a:avLst/>
          </a:prstGeom>
        </p:spPr>
      </p:pic>
    </p:spTree>
    <p:extLst>
      <p:ext uri="{BB962C8B-B14F-4D97-AF65-F5344CB8AC3E}">
        <p14:creationId xmlns:p14="http://schemas.microsoft.com/office/powerpoint/2010/main" val="405881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Handicap visuel</a:t>
            </a:r>
            <a:endParaRPr lang="fr-FR" dirty="0"/>
          </a:p>
        </p:txBody>
      </p:sp>
      <p:sp>
        <p:nvSpPr>
          <p:cNvPr id="3" name="Espace réservé du contenu 2"/>
          <p:cNvSpPr>
            <a:spLocks noGrp="1"/>
          </p:cNvSpPr>
          <p:nvPr>
            <p:ph sz="quarter" idx="13"/>
          </p:nvPr>
        </p:nvSpPr>
        <p:spPr>
          <a:xfrm>
            <a:off x="913774" y="2214692"/>
            <a:ext cx="10363826" cy="3885857"/>
          </a:xfrm>
        </p:spPr>
        <p:txBody>
          <a:bodyPr>
            <a:normAutofit lnSpcReduction="10000"/>
          </a:bodyPr>
          <a:lstStyle/>
          <a:p>
            <a:r>
              <a:rPr lang="fr-FR" dirty="0" smtClean="0"/>
              <a:t>Bloc Note Braille,</a:t>
            </a:r>
          </a:p>
          <a:p>
            <a:r>
              <a:rPr lang="fr-FR" dirty="0" smtClean="0"/>
              <a:t>Alarme d’obstacle,</a:t>
            </a:r>
          </a:p>
          <a:p>
            <a:r>
              <a:rPr lang="fr-FR" dirty="0" smtClean="0"/>
              <a:t>Filtre de Protection et anti reflet pour </a:t>
            </a:r>
            <a:r>
              <a:rPr lang="fr-FR" dirty="0"/>
              <a:t>é</a:t>
            </a:r>
            <a:r>
              <a:rPr lang="fr-FR" dirty="0" smtClean="0"/>
              <a:t>cran d’ordinateur,</a:t>
            </a:r>
          </a:p>
          <a:p>
            <a:r>
              <a:rPr lang="fr-FR" dirty="0" smtClean="0"/>
              <a:t>Installation de Zoom </a:t>
            </a:r>
            <a:r>
              <a:rPr lang="fr-FR" dirty="0" err="1" smtClean="0"/>
              <a:t>Text</a:t>
            </a:r>
            <a:r>
              <a:rPr lang="fr-FR" dirty="0" smtClean="0"/>
              <a:t>,  et application permettant d’utiliser un smartphone en loupe,</a:t>
            </a:r>
          </a:p>
          <a:p>
            <a:pPr algn="just"/>
            <a:r>
              <a:rPr lang="fr-FR" dirty="0" smtClean="0"/>
              <a:t>Logiciel </a:t>
            </a:r>
            <a:r>
              <a:rPr lang="fr-FR" b="1" dirty="0"/>
              <a:t>JAWS</a:t>
            </a:r>
            <a:r>
              <a:rPr lang="fr-FR" dirty="0"/>
              <a:t> </a:t>
            </a:r>
            <a:r>
              <a:rPr lang="fr-FR" dirty="0" smtClean="0"/>
              <a:t>est un lecteur d’écran sous Windows, il retranscrit </a:t>
            </a:r>
            <a:r>
              <a:rPr lang="fr-FR" dirty="0"/>
              <a:t>par synthèse vocale et/ou sur un afficheur braille ce qui est affiché sur l'écran d'un ordinateur tant en termes de contenu que de structure et permet d’interagir avec le système d’exploitation et les logiciels </a:t>
            </a:r>
            <a:r>
              <a:rPr lang="fr-FR" dirty="0" smtClean="0"/>
              <a:t>d'application.</a:t>
            </a:r>
            <a:endParaRPr lang="fr-FR" dirty="0"/>
          </a:p>
        </p:txBody>
      </p:sp>
      <p:pic>
        <p:nvPicPr>
          <p:cNvPr id="4" name="Image 3" descr="cid:image001.jpg@01D1E109.F2B4B76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460375" y="312736"/>
            <a:ext cx="1521104" cy="993215"/>
          </a:xfrm>
          <a:prstGeom prst="rect">
            <a:avLst/>
          </a:prstGeom>
          <a:noFill/>
          <a:ln>
            <a:noFill/>
          </a:ln>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37183" y="0"/>
            <a:ext cx="2162677" cy="1442294"/>
          </a:xfrm>
          <a:prstGeom prst="rect">
            <a:avLst/>
          </a:prstGeom>
        </p:spPr>
      </p:pic>
      <p:sp>
        <p:nvSpPr>
          <p:cNvPr id="6" name="AutoShape 2" descr="Résultat de recherche d'images pour &quot;logo handicap&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47714" y="1101986"/>
            <a:ext cx="861923" cy="629237"/>
          </a:xfrm>
          <a:prstGeom prst="rect">
            <a:avLst/>
          </a:prstGeom>
        </p:spPr>
      </p:pic>
    </p:spTree>
    <p:extLst>
      <p:ext uri="{BB962C8B-B14F-4D97-AF65-F5344CB8AC3E}">
        <p14:creationId xmlns:p14="http://schemas.microsoft.com/office/powerpoint/2010/main" val="2569219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Handicap moteur</a:t>
            </a:r>
            <a:endParaRPr lang="fr-FR" dirty="0"/>
          </a:p>
        </p:txBody>
      </p:sp>
      <p:sp>
        <p:nvSpPr>
          <p:cNvPr id="3" name="Espace réservé du contenu 2"/>
          <p:cNvSpPr>
            <a:spLocks noGrp="1"/>
          </p:cNvSpPr>
          <p:nvPr>
            <p:ph sz="quarter" idx="13"/>
          </p:nvPr>
        </p:nvSpPr>
        <p:spPr>
          <a:xfrm>
            <a:off x="913774" y="2367092"/>
            <a:ext cx="10363826" cy="3719809"/>
          </a:xfrm>
        </p:spPr>
        <p:txBody>
          <a:bodyPr>
            <a:normAutofit fontScale="92500" lnSpcReduction="20000"/>
          </a:bodyPr>
          <a:lstStyle/>
          <a:p>
            <a:pPr marL="0" indent="0">
              <a:buNone/>
            </a:pPr>
            <a:endParaRPr lang="fr-FR" dirty="0" smtClean="0"/>
          </a:p>
          <a:p>
            <a:r>
              <a:rPr lang="fr-FR" dirty="0" smtClean="0"/>
              <a:t>Fabrication numérique d’une main bionique,</a:t>
            </a:r>
          </a:p>
          <a:p>
            <a:r>
              <a:rPr lang="fr-FR" dirty="0" smtClean="0"/>
              <a:t>Claviers à touches adaptées,</a:t>
            </a:r>
          </a:p>
          <a:p>
            <a:r>
              <a:rPr lang="fr-FR" dirty="0" smtClean="0"/>
              <a:t>Souris verticales,</a:t>
            </a:r>
          </a:p>
          <a:p>
            <a:r>
              <a:rPr lang="fr-FR" dirty="0" smtClean="0"/>
              <a:t>Dématérialisation des Documents, archivage électronique,</a:t>
            </a:r>
          </a:p>
          <a:p>
            <a:r>
              <a:rPr lang="fr-FR" dirty="0" smtClean="0"/>
              <a:t>Logiciels à reconnaissance vocale,</a:t>
            </a:r>
          </a:p>
          <a:p>
            <a:r>
              <a:rPr lang="fr-FR" dirty="0"/>
              <a:t>La télécommande pour téléviseurs, par exemple, a d’abord été imaginée pour les personnes à mobilité réduite, mais elle a finalement été utilisée par </a:t>
            </a:r>
            <a:r>
              <a:rPr lang="fr-FR" dirty="0" smtClean="0"/>
              <a:t>tous,</a:t>
            </a:r>
          </a:p>
          <a:p>
            <a:r>
              <a:rPr lang="fr-FR" dirty="0" smtClean="0"/>
              <a:t>Exosquelette</a:t>
            </a:r>
          </a:p>
          <a:p>
            <a:endParaRPr lang="fr-FR" dirty="0"/>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2941" y="0"/>
            <a:ext cx="2136919" cy="1425116"/>
          </a:xfrm>
          <a:prstGeom prst="rect">
            <a:avLst/>
          </a:prstGeom>
        </p:spPr>
      </p:pic>
      <p:pic>
        <p:nvPicPr>
          <p:cNvPr id="5" name="Image 4" descr="cid:image001.jpg@01D1E109.F2B4B760"/>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496896" y="268915"/>
            <a:ext cx="1576603" cy="1057609"/>
          </a:xfrm>
          <a:prstGeom prst="rect">
            <a:avLst/>
          </a:prstGeom>
          <a:noFill/>
          <a:ln>
            <a:noFill/>
          </a:ln>
        </p:spPr>
      </p:pic>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42060" y="939744"/>
            <a:ext cx="1020881" cy="1101228"/>
          </a:xfrm>
          <a:prstGeom prst="rect">
            <a:avLst/>
          </a:prstGeom>
        </p:spPr>
      </p:pic>
      <p:pic>
        <p:nvPicPr>
          <p:cNvPr id="8" name="Imag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56649" y="1171756"/>
            <a:ext cx="733046" cy="697987"/>
          </a:xfrm>
          <a:prstGeom prst="rect">
            <a:avLst/>
          </a:prstGeom>
        </p:spPr>
      </p:pic>
    </p:spTree>
    <p:extLst>
      <p:ext uri="{BB962C8B-B14F-4D97-AF65-F5344CB8AC3E}">
        <p14:creationId xmlns:p14="http://schemas.microsoft.com/office/powerpoint/2010/main" val="166806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Handicap Mental</a:t>
            </a:r>
            <a:endParaRPr lang="fr-FR" dirty="0"/>
          </a:p>
        </p:txBody>
      </p:sp>
      <p:pic>
        <p:nvPicPr>
          <p:cNvPr id="4" name="Image 3" descr="cid:image001.jpg@01D1E109.F2B4B76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95926" y="194477"/>
            <a:ext cx="1521104" cy="993215"/>
          </a:xfrm>
          <a:prstGeom prst="rect">
            <a:avLst/>
          </a:prstGeom>
          <a:noFill/>
          <a:ln>
            <a:noFill/>
          </a:ln>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27335" y="0"/>
            <a:ext cx="2072525" cy="1382171"/>
          </a:xfrm>
          <a:prstGeom prst="rect">
            <a:avLst/>
          </a:prstGeom>
        </p:spPr>
      </p:pic>
      <p:pic>
        <p:nvPicPr>
          <p:cNvPr id="9" name="Espace réservé du contenu 8"/>
          <p:cNvPicPr>
            <a:picLocks noGrp="1" noChangeAspect="1"/>
          </p:cNvPicPr>
          <p:nvPr>
            <p:ph sz="quarter" idx="13"/>
          </p:nvPr>
        </p:nvPicPr>
        <p:blipFill>
          <a:blip r:embed="rId5">
            <a:extLst>
              <a:ext uri="{28A0092B-C50C-407E-A947-70E740481C1C}">
                <a14:useLocalDpi xmlns:a14="http://schemas.microsoft.com/office/drawing/2010/main" val="0"/>
              </a:ext>
            </a:extLst>
          </a:blip>
          <a:stretch>
            <a:fillRect/>
          </a:stretch>
        </p:blipFill>
        <p:spPr>
          <a:xfrm>
            <a:off x="8229600" y="1156827"/>
            <a:ext cx="1197736" cy="769973"/>
          </a:xfrm>
        </p:spPr>
      </p:pic>
      <p:sp>
        <p:nvSpPr>
          <p:cNvPr id="10" name="Rectangle 9"/>
          <p:cNvSpPr/>
          <p:nvPr/>
        </p:nvSpPr>
        <p:spPr>
          <a:xfrm>
            <a:off x="641445" y="2214694"/>
            <a:ext cx="10858414" cy="3816429"/>
          </a:xfrm>
          <a:prstGeom prst="rect">
            <a:avLst/>
          </a:prstGeom>
        </p:spPr>
        <p:txBody>
          <a:bodyPr wrap="square">
            <a:spAutoFit/>
          </a:bodyPr>
          <a:lstStyle/>
          <a:p>
            <a:pPr algn="just"/>
            <a:r>
              <a:rPr lang="fr-FR" dirty="0">
                <a:latin typeface="Century Gothic" panose="020B0502020202020204" pitchFamily="34" charset="0"/>
              </a:rPr>
              <a:t>On parlera de </a:t>
            </a:r>
            <a:r>
              <a:rPr lang="fr-FR" b="1" dirty="0">
                <a:latin typeface="Century Gothic" panose="020B0502020202020204" pitchFamily="34" charset="0"/>
              </a:rPr>
              <a:t>déficience intellectuelle</a:t>
            </a:r>
            <a:r>
              <a:rPr lang="fr-FR" dirty="0">
                <a:latin typeface="Century Gothic" panose="020B0502020202020204" pitchFamily="34" charset="0"/>
              </a:rPr>
              <a:t> ou de handicap mental lorsque le développement intellectuel de la personne sera inférieur à la moyenne, entrainant un fonctionnement altéré de l’ensemble des fonctions cognitives. En clair, la personne aura un niveau de Quotient Intellectuel (QI) très inférieur à la moyenne, en dessous de 70.</a:t>
            </a:r>
            <a:br>
              <a:rPr lang="fr-FR" dirty="0">
                <a:latin typeface="Century Gothic" panose="020B0502020202020204" pitchFamily="34" charset="0"/>
              </a:rPr>
            </a:br>
            <a:endParaRPr lang="fr-FR" dirty="0" smtClean="0">
              <a:latin typeface="Century Gothic" panose="020B0502020202020204" pitchFamily="34" charset="0"/>
            </a:endParaRPr>
          </a:p>
          <a:p>
            <a:pPr algn="just"/>
            <a:r>
              <a:rPr lang="fr-FR" dirty="0">
                <a:latin typeface="Century Gothic" panose="020B0502020202020204" pitchFamily="34" charset="0"/>
              </a:rPr>
              <a:t>O</a:t>
            </a:r>
            <a:r>
              <a:rPr lang="fr-FR" dirty="0" smtClean="0">
                <a:latin typeface="Century Gothic" panose="020B0502020202020204" pitchFamily="34" charset="0"/>
              </a:rPr>
              <a:t>n </a:t>
            </a:r>
            <a:r>
              <a:rPr lang="fr-FR" dirty="0">
                <a:latin typeface="Century Gothic" panose="020B0502020202020204" pitchFamily="34" charset="0"/>
              </a:rPr>
              <a:t>parlera de </a:t>
            </a:r>
            <a:r>
              <a:rPr lang="fr-FR" b="1" dirty="0">
                <a:latin typeface="Century Gothic" panose="020B0502020202020204" pitchFamily="34" charset="0"/>
              </a:rPr>
              <a:t>handicap cognitif</a:t>
            </a:r>
            <a:r>
              <a:rPr lang="fr-FR" dirty="0">
                <a:latin typeface="Century Gothic" panose="020B0502020202020204" pitchFamily="34" charset="0"/>
              </a:rPr>
              <a:t> lorsque seules certaines fonctions cognitives sont touchées, n’entrainant pas forcément une réduction globale du niveau intellectuel. C’est par exemple le cas des troubles DYS (dyslexie, dyspraxie etc</a:t>
            </a:r>
            <a:r>
              <a:rPr lang="fr-FR" dirty="0" smtClean="0">
                <a:latin typeface="Century Gothic" panose="020B0502020202020204" pitchFamily="34" charset="0"/>
              </a:rPr>
              <a:t>…).</a:t>
            </a:r>
          </a:p>
          <a:p>
            <a:endParaRPr lang="fr-FR" dirty="0">
              <a:latin typeface="Century Gothic" panose="020B0502020202020204" pitchFamily="34" charset="0"/>
            </a:endParaRPr>
          </a:p>
          <a:p>
            <a:r>
              <a:rPr lang="fr-FR" sz="2000" dirty="0" smtClean="0"/>
              <a:t>APPLICATION DE GUIDAGE OU DE GÉOLOCALISATION,</a:t>
            </a:r>
          </a:p>
          <a:p>
            <a:r>
              <a:rPr lang="fr-FR" sz="2000" dirty="0" smtClean="0"/>
              <a:t>RESTITUTION DES DOCUMENTS SOUS FORMAT INFORMATIQUE,</a:t>
            </a:r>
          </a:p>
          <a:p>
            <a:r>
              <a:rPr lang="fr-FR" sz="2000" dirty="0" smtClean="0"/>
              <a:t>LOGICIELS DE SYNTHÈSE VOCALE (COMME TEXT-TO-SPEECH QUI PERMET DE CRÉER UN CONTENU VOCAL À PARTIR D’UN TEXTE).</a:t>
            </a:r>
            <a:endParaRPr lang="fr-FR" sz="2000" dirty="0"/>
          </a:p>
        </p:txBody>
      </p:sp>
    </p:spTree>
    <p:extLst>
      <p:ext uri="{BB962C8B-B14F-4D97-AF65-F5344CB8AC3E}">
        <p14:creationId xmlns:p14="http://schemas.microsoft.com/office/powerpoint/2010/main" val="4211617791"/>
      </p:ext>
    </p:extLst>
  </p:cSld>
  <p:clrMapOvr>
    <a:masterClrMapping/>
  </p:clrMapOvr>
</p:sld>
</file>

<file path=ppt/theme/theme1.xml><?xml version="1.0" encoding="utf-8"?>
<a:theme xmlns:a="http://schemas.openxmlformats.org/drawingml/2006/main" name="Ronds dans l’eau">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TM04033925[[fn=Ronds dans l’eau]]</Template>
  <TotalTime>903</TotalTime>
  <Words>912</Words>
  <Application>Microsoft Office PowerPoint</Application>
  <PresentationFormat>Grand écran</PresentationFormat>
  <Paragraphs>112</Paragraphs>
  <Slides>14</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14</vt:i4>
      </vt:variant>
    </vt:vector>
  </HeadingPairs>
  <TitlesOfParts>
    <vt:vector size="20" baseType="lpstr">
      <vt:lpstr>Arial</vt:lpstr>
      <vt:lpstr>Calibri</vt:lpstr>
      <vt:lpstr>Century Gothic</vt:lpstr>
      <vt:lpstr>Symbol</vt:lpstr>
      <vt:lpstr>Tw Cen MT</vt:lpstr>
      <vt:lpstr>Ronds dans l’eau</vt:lpstr>
      <vt:lpstr>Les Outils Numériques et La Compensation du Handicap</vt:lpstr>
      <vt:lpstr>  Définition du handicap et l'obligation de compensation </vt:lpstr>
      <vt:lpstr>    Définition du handicap et l'obligation de compensation </vt:lpstr>
      <vt:lpstr>Rappel</vt:lpstr>
      <vt:lpstr>Le DEVELOPPEMENT des OUTILS NUMERIQUES</vt:lpstr>
      <vt:lpstr>Handicap Auditif</vt:lpstr>
      <vt:lpstr>Handicap visuel</vt:lpstr>
      <vt:lpstr>Handicap moteur</vt:lpstr>
      <vt:lpstr>Handicap Mental</vt:lpstr>
      <vt:lpstr> Handicap psychique</vt:lpstr>
      <vt:lpstr>Présentation PowerPoint</vt:lpstr>
      <vt:lpstr>Maladie Invalidante</vt:lpstr>
      <vt:lpstr>et le Télétravail</vt:lpstr>
      <vt:lpstr>Merci pour votre ECOUTE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OUTILS NUMERIQUES et La Compensation du Handicap</dc:title>
  <dc:creator>Brigitte Monnier</dc:creator>
  <cp:lastModifiedBy>Brigitte Monnier</cp:lastModifiedBy>
  <cp:revision>37</cp:revision>
  <cp:lastPrinted>2018-11-12T18:08:56Z</cp:lastPrinted>
  <dcterms:created xsi:type="dcterms:W3CDTF">2018-11-11T09:16:22Z</dcterms:created>
  <dcterms:modified xsi:type="dcterms:W3CDTF">2018-11-13T13:29:32Z</dcterms:modified>
</cp:coreProperties>
</file>